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999" r:id="rId1"/>
  </p:sldMasterIdLst>
  <p:notesMasterIdLst>
    <p:notesMasterId r:id="rId44"/>
  </p:notesMasterIdLst>
  <p:sldIdLst>
    <p:sldId id="256" r:id="rId2"/>
    <p:sldId id="257" r:id="rId3"/>
    <p:sldId id="290" r:id="rId4"/>
    <p:sldId id="296" r:id="rId5"/>
    <p:sldId id="298" r:id="rId6"/>
    <p:sldId id="292" r:id="rId7"/>
    <p:sldId id="299" r:id="rId8"/>
    <p:sldId id="291" r:id="rId9"/>
    <p:sldId id="258" r:id="rId10"/>
    <p:sldId id="259" r:id="rId11"/>
    <p:sldId id="293" r:id="rId12"/>
    <p:sldId id="297" r:id="rId13"/>
    <p:sldId id="294" r:id="rId14"/>
    <p:sldId id="295" r:id="rId15"/>
    <p:sldId id="262"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300"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Nunito" pitchFamily="2" charset="77"/>
      <p:regular r:id="rId49"/>
      <p:bold r:id="rId50"/>
      <p:italic r:id="rId51"/>
      <p:boldItalic r:id="rId52"/>
    </p:embeddedFont>
    <p:embeddedFont>
      <p:font typeface="Trebuchet MS" panose="020B0703020202090204" pitchFamily="34" charset="0"/>
      <p:regular r:id="rId53"/>
      <p:bold r:id="rId54"/>
      <p:italic r:id="rId55"/>
    </p:embeddedFont>
    <p:embeddedFont>
      <p:font typeface="Wingdings 3" pitchFamily="2" charset="2"/>
      <p:regular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C7D9CF-A79E-427D-AA93-08A173B3EA34}">
  <a:tblStyle styleId="{DAC7D9CF-A79E-427D-AA93-08A173B3EA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0"/>
  </p:normalViewPr>
  <p:slideViewPr>
    <p:cSldViewPr snapToGrid="0">
      <p:cViewPr varScale="1">
        <p:scale>
          <a:sx n="140" d="100"/>
          <a:sy n="140" d="100"/>
        </p:scale>
        <p:origin x="84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D1F716-C676-40B7-B621-5E20598C6977}"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448979A-7D20-44BE-BA7D-CEC42FE2ACEF}">
      <dgm:prSet custT="1"/>
      <dgm:spPr/>
      <dgm:t>
        <a:bodyPr/>
        <a:lstStyle/>
        <a:p>
          <a:r>
            <a:rPr lang="en-US" sz="3600" b="1" u="none" dirty="0"/>
            <a:t>Team Members:</a:t>
          </a:r>
        </a:p>
      </dgm:t>
    </dgm:pt>
    <dgm:pt modelId="{D6C43CD8-4E00-4EBB-93AE-CD22BFF5AE41}" type="parTrans" cxnId="{C9125E4D-EF6A-4B21-95E8-33070A379C96}">
      <dgm:prSet/>
      <dgm:spPr/>
      <dgm:t>
        <a:bodyPr/>
        <a:lstStyle/>
        <a:p>
          <a:endParaRPr lang="en-US"/>
        </a:p>
      </dgm:t>
    </dgm:pt>
    <dgm:pt modelId="{5E001D44-76C9-45E9-AB9F-0CD97DB31E32}" type="sibTrans" cxnId="{C9125E4D-EF6A-4B21-95E8-33070A379C96}">
      <dgm:prSet/>
      <dgm:spPr/>
      <dgm:t>
        <a:bodyPr/>
        <a:lstStyle/>
        <a:p>
          <a:endParaRPr lang="en-US"/>
        </a:p>
      </dgm:t>
    </dgm:pt>
    <dgm:pt modelId="{53FE2E49-FBA5-41F2-8303-CA383042500C}">
      <dgm:prSet custT="1"/>
      <dgm:spPr/>
      <dgm:t>
        <a:bodyPr/>
        <a:lstStyle/>
        <a:p>
          <a:r>
            <a:rPr lang="en-US" sz="2800" b="1" dirty="0"/>
            <a:t>Aditya Chirania,181CO104</a:t>
          </a:r>
          <a:endParaRPr lang="en-US" sz="2800" dirty="0"/>
        </a:p>
      </dgm:t>
    </dgm:pt>
    <dgm:pt modelId="{7893E49D-D4F3-4C32-9A07-0E60208F9C28}" type="parTrans" cxnId="{04052B53-7552-4808-AF6E-7BC820A9464F}">
      <dgm:prSet/>
      <dgm:spPr/>
      <dgm:t>
        <a:bodyPr/>
        <a:lstStyle/>
        <a:p>
          <a:endParaRPr lang="en-US"/>
        </a:p>
      </dgm:t>
    </dgm:pt>
    <dgm:pt modelId="{59495F95-5F3A-4368-840E-23A4A0606083}" type="sibTrans" cxnId="{04052B53-7552-4808-AF6E-7BC820A9464F}">
      <dgm:prSet/>
      <dgm:spPr/>
      <dgm:t>
        <a:bodyPr/>
        <a:lstStyle/>
        <a:p>
          <a:endParaRPr lang="en-US"/>
        </a:p>
      </dgm:t>
    </dgm:pt>
    <dgm:pt modelId="{71F4DEF0-3EA7-44CF-B53A-3B354F643471}">
      <dgm:prSet custT="1"/>
      <dgm:spPr/>
      <dgm:t>
        <a:bodyPr/>
        <a:lstStyle/>
        <a:p>
          <a:r>
            <a:rPr lang="en-US" sz="2800" b="1" dirty="0"/>
            <a:t>Anusha P. Das, 181CO108</a:t>
          </a:r>
          <a:endParaRPr lang="en-US" sz="2800" dirty="0"/>
        </a:p>
      </dgm:t>
    </dgm:pt>
    <dgm:pt modelId="{3C0A7892-4874-47CB-9ABE-DE8FB3B2294B}" type="parTrans" cxnId="{FC0D2B35-69E2-44D4-A8B3-A84BC3899A32}">
      <dgm:prSet/>
      <dgm:spPr/>
      <dgm:t>
        <a:bodyPr/>
        <a:lstStyle/>
        <a:p>
          <a:endParaRPr lang="en-US"/>
        </a:p>
      </dgm:t>
    </dgm:pt>
    <dgm:pt modelId="{386A865F-1FB4-4E00-A7E6-0769E39D0E35}" type="sibTrans" cxnId="{FC0D2B35-69E2-44D4-A8B3-A84BC3899A32}">
      <dgm:prSet/>
      <dgm:spPr/>
      <dgm:t>
        <a:bodyPr/>
        <a:lstStyle/>
        <a:p>
          <a:endParaRPr lang="en-US"/>
        </a:p>
      </dgm:t>
    </dgm:pt>
    <dgm:pt modelId="{7DD53ED0-AFD7-8245-BD95-1D4AF529D290}">
      <dgm:prSet custT="1"/>
      <dgm:spPr/>
      <dgm:t>
        <a:bodyPr/>
        <a:lstStyle/>
        <a:p>
          <a:endParaRPr lang="en-US" sz="2400" dirty="0"/>
        </a:p>
      </dgm:t>
    </dgm:pt>
    <dgm:pt modelId="{20E398BC-80D8-A94A-AB3B-6141CE49AB49}" type="parTrans" cxnId="{C04C4500-C00E-6049-81AF-D8F671DC7B58}">
      <dgm:prSet/>
      <dgm:spPr/>
      <dgm:t>
        <a:bodyPr/>
        <a:lstStyle/>
        <a:p>
          <a:endParaRPr lang="en-GB"/>
        </a:p>
      </dgm:t>
    </dgm:pt>
    <dgm:pt modelId="{A527D2DF-DBB1-9D41-9CF8-50720514FBFB}" type="sibTrans" cxnId="{C04C4500-C00E-6049-81AF-D8F671DC7B58}">
      <dgm:prSet/>
      <dgm:spPr/>
      <dgm:t>
        <a:bodyPr/>
        <a:lstStyle/>
        <a:p>
          <a:endParaRPr lang="en-GB"/>
        </a:p>
      </dgm:t>
    </dgm:pt>
    <dgm:pt modelId="{85DE5CBF-2364-2244-BB64-0FB0CB0FCD40}" type="pres">
      <dgm:prSet presAssocID="{E8D1F716-C676-40B7-B621-5E20598C6977}" presName="linear" presStyleCnt="0">
        <dgm:presLayoutVars>
          <dgm:animLvl val="lvl"/>
          <dgm:resizeHandles val="exact"/>
        </dgm:presLayoutVars>
      </dgm:prSet>
      <dgm:spPr/>
    </dgm:pt>
    <dgm:pt modelId="{2026B0D1-268C-0042-BB3B-4E83E80BAB7D}" type="pres">
      <dgm:prSet presAssocID="{F448979A-7D20-44BE-BA7D-CEC42FE2ACEF}" presName="parentText" presStyleLbl="node1" presStyleIdx="0" presStyleCnt="1" custScaleY="46152">
        <dgm:presLayoutVars>
          <dgm:chMax val="0"/>
          <dgm:bulletEnabled val="1"/>
        </dgm:presLayoutVars>
      </dgm:prSet>
      <dgm:spPr/>
    </dgm:pt>
    <dgm:pt modelId="{151604A9-8549-654D-885B-D376C1E8061B}" type="pres">
      <dgm:prSet presAssocID="{F448979A-7D20-44BE-BA7D-CEC42FE2ACEF}" presName="childText" presStyleLbl="revTx" presStyleIdx="0" presStyleCnt="1">
        <dgm:presLayoutVars>
          <dgm:bulletEnabled val="1"/>
        </dgm:presLayoutVars>
      </dgm:prSet>
      <dgm:spPr/>
    </dgm:pt>
  </dgm:ptLst>
  <dgm:cxnLst>
    <dgm:cxn modelId="{C04C4500-C00E-6049-81AF-D8F671DC7B58}" srcId="{F448979A-7D20-44BE-BA7D-CEC42FE2ACEF}" destId="{7DD53ED0-AFD7-8245-BD95-1D4AF529D290}" srcOrd="0" destOrd="0" parTransId="{20E398BC-80D8-A94A-AB3B-6141CE49AB49}" sibTransId="{A527D2DF-DBB1-9D41-9CF8-50720514FBFB}"/>
    <dgm:cxn modelId="{FC0D2B35-69E2-44D4-A8B3-A84BC3899A32}" srcId="{F448979A-7D20-44BE-BA7D-CEC42FE2ACEF}" destId="{71F4DEF0-3EA7-44CF-B53A-3B354F643471}" srcOrd="2" destOrd="0" parTransId="{3C0A7892-4874-47CB-9ABE-DE8FB3B2294B}" sibTransId="{386A865F-1FB4-4E00-A7E6-0769E39D0E35}"/>
    <dgm:cxn modelId="{C9125E4D-EF6A-4B21-95E8-33070A379C96}" srcId="{E8D1F716-C676-40B7-B621-5E20598C6977}" destId="{F448979A-7D20-44BE-BA7D-CEC42FE2ACEF}" srcOrd="0" destOrd="0" parTransId="{D6C43CD8-4E00-4EBB-93AE-CD22BFF5AE41}" sibTransId="{5E001D44-76C9-45E9-AB9F-0CD97DB31E32}"/>
    <dgm:cxn modelId="{04052B53-7552-4808-AF6E-7BC820A9464F}" srcId="{F448979A-7D20-44BE-BA7D-CEC42FE2ACEF}" destId="{53FE2E49-FBA5-41F2-8303-CA383042500C}" srcOrd="1" destOrd="0" parTransId="{7893E49D-D4F3-4C32-9A07-0E60208F9C28}" sibTransId="{59495F95-5F3A-4368-840E-23A4A0606083}"/>
    <dgm:cxn modelId="{BDF40A67-573F-E940-A209-9E24044D2B66}" type="presOf" srcId="{71F4DEF0-3EA7-44CF-B53A-3B354F643471}" destId="{151604A9-8549-654D-885B-D376C1E8061B}" srcOrd="0" destOrd="2" presId="urn:microsoft.com/office/officeart/2005/8/layout/vList2"/>
    <dgm:cxn modelId="{36AA5F87-07E0-EF4B-BC5C-43ACF75F888C}" type="presOf" srcId="{E8D1F716-C676-40B7-B621-5E20598C6977}" destId="{85DE5CBF-2364-2244-BB64-0FB0CB0FCD40}" srcOrd="0" destOrd="0" presId="urn:microsoft.com/office/officeart/2005/8/layout/vList2"/>
    <dgm:cxn modelId="{E32067A4-D6B3-F44B-B83F-07A51E090135}" type="presOf" srcId="{53FE2E49-FBA5-41F2-8303-CA383042500C}" destId="{151604A9-8549-654D-885B-D376C1E8061B}" srcOrd="0" destOrd="1" presId="urn:microsoft.com/office/officeart/2005/8/layout/vList2"/>
    <dgm:cxn modelId="{65A18FA6-0672-4943-BFFF-6EC39E20C62A}" type="presOf" srcId="{7DD53ED0-AFD7-8245-BD95-1D4AF529D290}" destId="{151604A9-8549-654D-885B-D376C1E8061B}" srcOrd="0" destOrd="0" presId="urn:microsoft.com/office/officeart/2005/8/layout/vList2"/>
    <dgm:cxn modelId="{6F7325C1-1654-0D42-923C-F97991BC38DD}" type="presOf" srcId="{F448979A-7D20-44BE-BA7D-CEC42FE2ACEF}" destId="{2026B0D1-268C-0042-BB3B-4E83E80BAB7D}" srcOrd="0" destOrd="0" presId="urn:microsoft.com/office/officeart/2005/8/layout/vList2"/>
    <dgm:cxn modelId="{838864E3-C5BC-DE41-84AA-C6364CCADFA5}" type="presParOf" srcId="{85DE5CBF-2364-2244-BB64-0FB0CB0FCD40}" destId="{2026B0D1-268C-0042-BB3B-4E83E80BAB7D}" srcOrd="0" destOrd="0" presId="urn:microsoft.com/office/officeart/2005/8/layout/vList2"/>
    <dgm:cxn modelId="{107AE53B-B307-E045-8661-EE3F86FA5338}" type="presParOf" srcId="{85DE5CBF-2364-2244-BB64-0FB0CB0FCD40}" destId="{151604A9-8549-654D-885B-D376C1E8061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AA826-91F4-4F64-9463-4AD78BD5584C}"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7C9CC5B-8683-46AB-BDA1-1003C5A00091}">
      <dgm:prSet/>
      <dgm:spPr/>
      <dgm:t>
        <a:bodyPr/>
        <a:lstStyle/>
        <a:p>
          <a:r>
            <a:rPr lang="en-US" i="1" dirty="0"/>
            <a:t>Fake news can cause considerable misunderstandings in society hence it is imperative to differentiate between Fake and True News.</a:t>
          </a:r>
          <a:endParaRPr lang="en-US" dirty="0"/>
        </a:p>
      </dgm:t>
    </dgm:pt>
    <dgm:pt modelId="{43D4D667-3243-4523-BB44-00E3D6EEE949}" type="parTrans" cxnId="{6FF5D85A-F04D-45FF-AD2A-65F9C46F1183}">
      <dgm:prSet/>
      <dgm:spPr/>
      <dgm:t>
        <a:bodyPr/>
        <a:lstStyle/>
        <a:p>
          <a:endParaRPr lang="en-US"/>
        </a:p>
      </dgm:t>
    </dgm:pt>
    <dgm:pt modelId="{6D19BCFF-D236-428E-9252-42DB020DA8B2}" type="sibTrans" cxnId="{6FF5D85A-F04D-45FF-AD2A-65F9C46F1183}">
      <dgm:prSet/>
      <dgm:spPr/>
      <dgm:t>
        <a:bodyPr/>
        <a:lstStyle/>
        <a:p>
          <a:endParaRPr lang="en-US"/>
        </a:p>
      </dgm:t>
    </dgm:pt>
    <dgm:pt modelId="{06FD2CBF-5B4E-43F5-815F-192EBD0C7C39}">
      <dgm:prSet/>
      <dgm:spPr/>
      <dgm:t>
        <a:bodyPr/>
        <a:lstStyle/>
        <a:p>
          <a:r>
            <a:rPr lang="en-US" i="1" dirty="0"/>
            <a:t>This project </a:t>
          </a:r>
          <a:r>
            <a:rPr lang="en-US" i="1" dirty="0" err="1"/>
            <a:t>utilises</a:t>
          </a:r>
          <a:r>
            <a:rPr lang="en-US" i="1" dirty="0"/>
            <a:t> Machine Learning algorithms to perform the classification/prediction of news as Fake or True. </a:t>
          </a:r>
          <a:endParaRPr lang="en-US" dirty="0"/>
        </a:p>
      </dgm:t>
    </dgm:pt>
    <dgm:pt modelId="{21E924C5-6404-4D76-B23E-1693697F71F4}" type="parTrans" cxnId="{CE3BA39C-D9D6-4381-80AD-6FFA48D8DF91}">
      <dgm:prSet/>
      <dgm:spPr/>
      <dgm:t>
        <a:bodyPr/>
        <a:lstStyle/>
        <a:p>
          <a:endParaRPr lang="en-US"/>
        </a:p>
      </dgm:t>
    </dgm:pt>
    <dgm:pt modelId="{B0062B3D-7DF0-4B04-90F3-90A941C01DB4}" type="sibTrans" cxnId="{CE3BA39C-D9D6-4381-80AD-6FFA48D8DF91}">
      <dgm:prSet/>
      <dgm:spPr/>
      <dgm:t>
        <a:bodyPr/>
        <a:lstStyle/>
        <a:p>
          <a:endParaRPr lang="en-US"/>
        </a:p>
      </dgm:t>
    </dgm:pt>
    <dgm:pt modelId="{376284BF-3022-4638-9A47-D7DD90000E9F}">
      <dgm:prSet/>
      <dgm:spPr/>
      <dgm:t>
        <a:bodyPr/>
        <a:lstStyle/>
        <a:p>
          <a:r>
            <a:rPr lang="en-US" i="1" dirty="0"/>
            <a:t>We will depict how good data cleaning techniques can impact the performance of the fake news classifier in this project. </a:t>
          </a:r>
          <a:endParaRPr lang="en-US" dirty="0"/>
        </a:p>
      </dgm:t>
    </dgm:pt>
    <dgm:pt modelId="{91D787B2-BE03-4E1E-8ACD-7697B71A66FB}" type="parTrans" cxnId="{13E27EE0-D918-444A-8CFE-0591E212F2C5}">
      <dgm:prSet/>
      <dgm:spPr/>
      <dgm:t>
        <a:bodyPr/>
        <a:lstStyle/>
        <a:p>
          <a:endParaRPr lang="en-US"/>
        </a:p>
      </dgm:t>
    </dgm:pt>
    <dgm:pt modelId="{E004C81F-4888-424C-ACAC-23B5F749E684}" type="sibTrans" cxnId="{13E27EE0-D918-444A-8CFE-0591E212F2C5}">
      <dgm:prSet/>
      <dgm:spPr/>
      <dgm:t>
        <a:bodyPr/>
        <a:lstStyle/>
        <a:p>
          <a:endParaRPr lang="en-US"/>
        </a:p>
      </dgm:t>
    </dgm:pt>
    <dgm:pt modelId="{4633F925-5DCD-45A1-91A5-3D3082F8EE45}">
      <dgm:prSet/>
      <dgm:spPr/>
      <dgm:t>
        <a:bodyPr/>
        <a:lstStyle/>
        <a:p>
          <a:r>
            <a:rPr lang="en-US" i="1"/>
            <a:t>We used text-preprocessing techniques like removing stop words, lemmatization, tokenization, and vectorization before we feed the data to models. </a:t>
          </a:r>
          <a:endParaRPr lang="en-US"/>
        </a:p>
      </dgm:t>
    </dgm:pt>
    <dgm:pt modelId="{24DB53E6-0399-47F7-B041-04A8BE725D1A}" type="parTrans" cxnId="{AB0F4597-1EFB-4EBA-9642-E25957F40B3A}">
      <dgm:prSet/>
      <dgm:spPr/>
      <dgm:t>
        <a:bodyPr/>
        <a:lstStyle/>
        <a:p>
          <a:endParaRPr lang="en-US"/>
        </a:p>
      </dgm:t>
    </dgm:pt>
    <dgm:pt modelId="{3F1A16B6-6E01-470B-A39D-C61464620B0D}" type="sibTrans" cxnId="{AB0F4597-1EFB-4EBA-9642-E25957F40B3A}">
      <dgm:prSet/>
      <dgm:spPr/>
      <dgm:t>
        <a:bodyPr/>
        <a:lstStyle/>
        <a:p>
          <a:endParaRPr lang="en-US"/>
        </a:p>
      </dgm:t>
    </dgm:pt>
    <dgm:pt modelId="{6B272AA3-AAED-4CDB-8D49-A2D23DA7DCCD}">
      <dgm:prSet/>
      <dgm:spPr/>
      <dgm:t>
        <a:bodyPr/>
        <a:lstStyle/>
        <a:p>
          <a:r>
            <a:rPr lang="en-US" i="1" dirty="0"/>
            <a:t>Fed data to various models and compared their performance. These data cleaning techniques fall under Natural Language Processing (NLP). </a:t>
          </a:r>
          <a:endParaRPr lang="en-US" dirty="0"/>
        </a:p>
      </dgm:t>
    </dgm:pt>
    <dgm:pt modelId="{E820F208-2118-4834-82B1-3DFBB030907D}" type="parTrans" cxnId="{E83B701B-EDE7-485C-8884-303416734002}">
      <dgm:prSet/>
      <dgm:spPr/>
      <dgm:t>
        <a:bodyPr/>
        <a:lstStyle/>
        <a:p>
          <a:endParaRPr lang="en-US"/>
        </a:p>
      </dgm:t>
    </dgm:pt>
    <dgm:pt modelId="{67C8C2F5-AD8A-467C-946C-9ABFEAE919D1}" type="sibTrans" cxnId="{E83B701B-EDE7-485C-8884-303416734002}">
      <dgm:prSet/>
      <dgm:spPr/>
      <dgm:t>
        <a:bodyPr/>
        <a:lstStyle/>
        <a:p>
          <a:endParaRPr lang="en-US"/>
        </a:p>
      </dgm:t>
    </dgm:pt>
    <dgm:pt modelId="{BD18DA00-DEB3-1749-9840-7B04C2AC08D6}" type="pres">
      <dgm:prSet presAssocID="{EA6AA826-91F4-4F64-9463-4AD78BD5584C}" presName="linear" presStyleCnt="0">
        <dgm:presLayoutVars>
          <dgm:animLvl val="lvl"/>
          <dgm:resizeHandles val="exact"/>
        </dgm:presLayoutVars>
      </dgm:prSet>
      <dgm:spPr/>
    </dgm:pt>
    <dgm:pt modelId="{02632FE5-ACFB-6A4E-9969-2D2954DEC928}" type="pres">
      <dgm:prSet presAssocID="{17C9CC5B-8683-46AB-BDA1-1003C5A00091}" presName="parentText" presStyleLbl="node1" presStyleIdx="0" presStyleCnt="5">
        <dgm:presLayoutVars>
          <dgm:chMax val="0"/>
          <dgm:bulletEnabled val="1"/>
        </dgm:presLayoutVars>
      </dgm:prSet>
      <dgm:spPr/>
    </dgm:pt>
    <dgm:pt modelId="{35267831-BFE9-FE4A-BF52-E603D473AD24}" type="pres">
      <dgm:prSet presAssocID="{6D19BCFF-D236-428E-9252-42DB020DA8B2}" presName="spacer" presStyleCnt="0"/>
      <dgm:spPr/>
    </dgm:pt>
    <dgm:pt modelId="{97B391B2-4BB6-9846-9C8F-3F757932F049}" type="pres">
      <dgm:prSet presAssocID="{06FD2CBF-5B4E-43F5-815F-192EBD0C7C39}" presName="parentText" presStyleLbl="node1" presStyleIdx="1" presStyleCnt="5">
        <dgm:presLayoutVars>
          <dgm:chMax val="0"/>
          <dgm:bulletEnabled val="1"/>
        </dgm:presLayoutVars>
      </dgm:prSet>
      <dgm:spPr/>
    </dgm:pt>
    <dgm:pt modelId="{951FB240-5E54-BE4D-9874-F8EDF56D2D06}" type="pres">
      <dgm:prSet presAssocID="{B0062B3D-7DF0-4B04-90F3-90A941C01DB4}" presName="spacer" presStyleCnt="0"/>
      <dgm:spPr/>
    </dgm:pt>
    <dgm:pt modelId="{332EDCB2-6EE5-064C-81D6-0C2B9C63CAD4}" type="pres">
      <dgm:prSet presAssocID="{376284BF-3022-4638-9A47-D7DD90000E9F}" presName="parentText" presStyleLbl="node1" presStyleIdx="2" presStyleCnt="5">
        <dgm:presLayoutVars>
          <dgm:chMax val="0"/>
          <dgm:bulletEnabled val="1"/>
        </dgm:presLayoutVars>
      </dgm:prSet>
      <dgm:spPr/>
    </dgm:pt>
    <dgm:pt modelId="{9839E8EC-38B6-D54D-B5FB-9629A6B0226B}" type="pres">
      <dgm:prSet presAssocID="{E004C81F-4888-424C-ACAC-23B5F749E684}" presName="spacer" presStyleCnt="0"/>
      <dgm:spPr/>
    </dgm:pt>
    <dgm:pt modelId="{8DA15EBF-961D-0C47-8B86-F455EA57A37B}" type="pres">
      <dgm:prSet presAssocID="{4633F925-5DCD-45A1-91A5-3D3082F8EE45}" presName="parentText" presStyleLbl="node1" presStyleIdx="3" presStyleCnt="5">
        <dgm:presLayoutVars>
          <dgm:chMax val="0"/>
          <dgm:bulletEnabled val="1"/>
        </dgm:presLayoutVars>
      </dgm:prSet>
      <dgm:spPr/>
    </dgm:pt>
    <dgm:pt modelId="{E0A2E782-9334-0741-990A-CFAE4E642DA1}" type="pres">
      <dgm:prSet presAssocID="{3F1A16B6-6E01-470B-A39D-C61464620B0D}" presName="spacer" presStyleCnt="0"/>
      <dgm:spPr/>
    </dgm:pt>
    <dgm:pt modelId="{569A97DB-BA0C-D84E-8943-E4A8FF144169}" type="pres">
      <dgm:prSet presAssocID="{6B272AA3-AAED-4CDB-8D49-A2D23DA7DCCD}" presName="parentText" presStyleLbl="node1" presStyleIdx="4" presStyleCnt="5">
        <dgm:presLayoutVars>
          <dgm:chMax val="0"/>
          <dgm:bulletEnabled val="1"/>
        </dgm:presLayoutVars>
      </dgm:prSet>
      <dgm:spPr/>
    </dgm:pt>
  </dgm:ptLst>
  <dgm:cxnLst>
    <dgm:cxn modelId="{9CD61E06-555A-B94A-8304-D6533A24F0B1}" type="presOf" srcId="{6B272AA3-AAED-4CDB-8D49-A2D23DA7DCCD}" destId="{569A97DB-BA0C-D84E-8943-E4A8FF144169}" srcOrd="0" destOrd="0" presId="urn:microsoft.com/office/officeart/2005/8/layout/vList2"/>
    <dgm:cxn modelId="{E83B701B-EDE7-485C-8884-303416734002}" srcId="{EA6AA826-91F4-4F64-9463-4AD78BD5584C}" destId="{6B272AA3-AAED-4CDB-8D49-A2D23DA7DCCD}" srcOrd="4" destOrd="0" parTransId="{E820F208-2118-4834-82B1-3DFBB030907D}" sibTransId="{67C8C2F5-AD8A-467C-946C-9ABFEAE919D1}"/>
    <dgm:cxn modelId="{6FF5D85A-F04D-45FF-AD2A-65F9C46F1183}" srcId="{EA6AA826-91F4-4F64-9463-4AD78BD5584C}" destId="{17C9CC5B-8683-46AB-BDA1-1003C5A00091}" srcOrd="0" destOrd="0" parTransId="{43D4D667-3243-4523-BB44-00E3D6EEE949}" sibTransId="{6D19BCFF-D236-428E-9252-42DB020DA8B2}"/>
    <dgm:cxn modelId="{C7A55673-518D-A647-BFC8-A320A5B10082}" type="presOf" srcId="{06FD2CBF-5B4E-43F5-815F-192EBD0C7C39}" destId="{97B391B2-4BB6-9846-9C8F-3F757932F049}" srcOrd="0" destOrd="0" presId="urn:microsoft.com/office/officeart/2005/8/layout/vList2"/>
    <dgm:cxn modelId="{C979F88B-9FF1-0A41-A053-6C20250EDFD6}" type="presOf" srcId="{EA6AA826-91F4-4F64-9463-4AD78BD5584C}" destId="{BD18DA00-DEB3-1749-9840-7B04C2AC08D6}" srcOrd="0" destOrd="0" presId="urn:microsoft.com/office/officeart/2005/8/layout/vList2"/>
    <dgm:cxn modelId="{AB0F4597-1EFB-4EBA-9642-E25957F40B3A}" srcId="{EA6AA826-91F4-4F64-9463-4AD78BD5584C}" destId="{4633F925-5DCD-45A1-91A5-3D3082F8EE45}" srcOrd="3" destOrd="0" parTransId="{24DB53E6-0399-47F7-B041-04A8BE725D1A}" sibTransId="{3F1A16B6-6E01-470B-A39D-C61464620B0D}"/>
    <dgm:cxn modelId="{BB99C397-F43D-0440-AF21-030E8CEA8B0D}" type="presOf" srcId="{4633F925-5DCD-45A1-91A5-3D3082F8EE45}" destId="{8DA15EBF-961D-0C47-8B86-F455EA57A37B}" srcOrd="0" destOrd="0" presId="urn:microsoft.com/office/officeart/2005/8/layout/vList2"/>
    <dgm:cxn modelId="{CE3BA39C-D9D6-4381-80AD-6FFA48D8DF91}" srcId="{EA6AA826-91F4-4F64-9463-4AD78BD5584C}" destId="{06FD2CBF-5B4E-43F5-815F-192EBD0C7C39}" srcOrd="1" destOrd="0" parTransId="{21E924C5-6404-4D76-B23E-1693697F71F4}" sibTransId="{B0062B3D-7DF0-4B04-90F3-90A941C01DB4}"/>
    <dgm:cxn modelId="{D4A4B0AB-CCCF-FC47-AA92-81E4B8BFFE41}" type="presOf" srcId="{376284BF-3022-4638-9A47-D7DD90000E9F}" destId="{332EDCB2-6EE5-064C-81D6-0C2B9C63CAD4}" srcOrd="0" destOrd="0" presId="urn:microsoft.com/office/officeart/2005/8/layout/vList2"/>
    <dgm:cxn modelId="{13E27EE0-D918-444A-8CFE-0591E212F2C5}" srcId="{EA6AA826-91F4-4F64-9463-4AD78BD5584C}" destId="{376284BF-3022-4638-9A47-D7DD90000E9F}" srcOrd="2" destOrd="0" parTransId="{91D787B2-BE03-4E1E-8ACD-7697B71A66FB}" sibTransId="{E004C81F-4888-424C-ACAC-23B5F749E684}"/>
    <dgm:cxn modelId="{2FE8A6FE-6BD2-714B-9F5D-2E98667E0860}" type="presOf" srcId="{17C9CC5B-8683-46AB-BDA1-1003C5A00091}" destId="{02632FE5-ACFB-6A4E-9969-2D2954DEC928}" srcOrd="0" destOrd="0" presId="urn:microsoft.com/office/officeart/2005/8/layout/vList2"/>
    <dgm:cxn modelId="{5C62265D-6B41-4340-B160-14296CCCC3E2}" type="presParOf" srcId="{BD18DA00-DEB3-1749-9840-7B04C2AC08D6}" destId="{02632FE5-ACFB-6A4E-9969-2D2954DEC928}" srcOrd="0" destOrd="0" presId="urn:microsoft.com/office/officeart/2005/8/layout/vList2"/>
    <dgm:cxn modelId="{26D19A33-1D46-F84F-B807-B589756E50F8}" type="presParOf" srcId="{BD18DA00-DEB3-1749-9840-7B04C2AC08D6}" destId="{35267831-BFE9-FE4A-BF52-E603D473AD24}" srcOrd="1" destOrd="0" presId="urn:microsoft.com/office/officeart/2005/8/layout/vList2"/>
    <dgm:cxn modelId="{500D552C-DF82-1F4C-8576-0E6FE8F3A0CE}" type="presParOf" srcId="{BD18DA00-DEB3-1749-9840-7B04C2AC08D6}" destId="{97B391B2-4BB6-9846-9C8F-3F757932F049}" srcOrd="2" destOrd="0" presId="urn:microsoft.com/office/officeart/2005/8/layout/vList2"/>
    <dgm:cxn modelId="{0AB3B619-98CC-7B4C-8C57-CB6B26E8FF76}" type="presParOf" srcId="{BD18DA00-DEB3-1749-9840-7B04C2AC08D6}" destId="{951FB240-5E54-BE4D-9874-F8EDF56D2D06}" srcOrd="3" destOrd="0" presId="urn:microsoft.com/office/officeart/2005/8/layout/vList2"/>
    <dgm:cxn modelId="{03F45608-6225-3A42-9865-A57C2D1ADA8D}" type="presParOf" srcId="{BD18DA00-DEB3-1749-9840-7B04C2AC08D6}" destId="{332EDCB2-6EE5-064C-81D6-0C2B9C63CAD4}" srcOrd="4" destOrd="0" presId="urn:microsoft.com/office/officeart/2005/8/layout/vList2"/>
    <dgm:cxn modelId="{D218BE62-EF82-6F44-BA0F-234D1CCC019B}" type="presParOf" srcId="{BD18DA00-DEB3-1749-9840-7B04C2AC08D6}" destId="{9839E8EC-38B6-D54D-B5FB-9629A6B0226B}" srcOrd="5" destOrd="0" presId="urn:microsoft.com/office/officeart/2005/8/layout/vList2"/>
    <dgm:cxn modelId="{FA3F0156-4179-C64C-BB0A-173BC2231EAC}" type="presParOf" srcId="{BD18DA00-DEB3-1749-9840-7B04C2AC08D6}" destId="{8DA15EBF-961D-0C47-8B86-F455EA57A37B}" srcOrd="6" destOrd="0" presId="urn:microsoft.com/office/officeart/2005/8/layout/vList2"/>
    <dgm:cxn modelId="{32E70A58-E5A4-454C-8369-165DA4376286}" type="presParOf" srcId="{BD18DA00-DEB3-1749-9840-7B04C2AC08D6}" destId="{E0A2E782-9334-0741-990A-CFAE4E642DA1}" srcOrd="7" destOrd="0" presId="urn:microsoft.com/office/officeart/2005/8/layout/vList2"/>
    <dgm:cxn modelId="{86CCC70D-A54D-2541-8E15-E91A1DF7289B}" type="presParOf" srcId="{BD18DA00-DEB3-1749-9840-7B04C2AC08D6}" destId="{569A97DB-BA0C-D84E-8943-E4A8FF1441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8BC950-151C-49B1-9975-1D560F75B90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5ABC53B-03BD-446F-86A7-E5708B38EA43}">
      <dgm:prSet/>
      <dgm:spPr/>
      <dgm:t>
        <a:bodyPr/>
        <a:lstStyle/>
        <a:p>
          <a:r>
            <a:rPr lang="en-US" dirty="0"/>
            <a:t>We broadly divide the working of this project into 4 parts:</a:t>
          </a:r>
        </a:p>
      </dgm:t>
    </dgm:pt>
    <dgm:pt modelId="{9AE4C934-E69D-4A47-9FAD-687E67167BC1}" type="parTrans" cxnId="{1B40844A-4C19-4D92-AADC-F8F610318ECD}">
      <dgm:prSet/>
      <dgm:spPr/>
      <dgm:t>
        <a:bodyPr/>
        <a:lstStyle/>
        <a:p>
          <a:endParaRPr lang="en-US"/>
        </a:p>
      </dgm:t>
    </dgm:pt>
    <dgm:pt modelId="{47D26372-C64E-435F-8CC1-D1DB88141415}" type="sibTrans" cxnId="{1B40844A-4C19-4D92-AADC-F8F610318ECD}">
      <dgm:prSet/>
      <dgm:spPr/>
      <dgm:t>
        <a:bodyPr/>
        <a:lstStyle/>
        <a:p>
          <a:endParaRPr lang="en-US"/>
        </a:p>
      </dgm:t>
    </dgm:pt>
    <dgm:pt modelId="{C68300DD-2E6D-4037-90E6-48724491DAE7}">
      <dgm:prSet/>
      <dgm:spPr/>
      <dgm:t>
        <a:bodyPr/>
        <a:lstStyle/>
        <a:p>
          <a:pPr>
            <a:buFont typeface="+mj-lt"/>
            <a:buAutoNum type="arabicPeriod"/>
          </a:pPr>
          <a:r>
            <a:rPr lang="en-US" dirty="0"/>
            <a:t>Data Pre-processing &amp; Cleaning</a:t>
          </a:r>
        </a:p>
      </dgm:t>
    </dgm:pt>
    <dgm:pt modelId="{15345DC8-4BD5-47E1-956F-8BA4270028BC}" type="parTrans" cxnId="{01865DF9-6F4F-4656-BADC-C8B7A1382EA1}">
      <dgm:prSet/>
      <dgm:spPr/>
      <dgm:t>
        <a:bodyPr/>
        <a:lstStyle/>
        <a:p>
          <a:endParaRPr lang="en-US"/>
        </a:p>
      </dgm:t>
    </dgm:pt>
    <dgm:pt modelId="{4AF1DCA6-B82C-418E-A8D8-8CC736D35CAF}" type="sibTrans" cxnId="{01865DF9-6F4F-4656-BADC-C8B7A1382EA1}">
      <dgm:prSet/>
      <dgm:spPr/>
      <dgm:t>
        <a:bodyPr/>
        <a:lstStyle/>
        <a:p>
          <a:endParaRPr lang="en-US"/>
        </a:p>
      </dgm:t>
    </dgm:pt>
    <dgm:pt modelId="{370D6420-D539-4F23-BDCA-FC59DA5D9256}">
      <dgm:prSet/>
      <dgm:spPr/>
      <dgm:t>
        <a:bodyPr/>
        <a:lstStyle/>
        <a:p>
          <a:pPr>
            <a:buFont typeface="+mj-lt"/>
            <a:buNone/>
          </a:pPr>
          <a:r>
            <a:rPr lang="en-US" dirty="0"/>
            <a:t>2. Feature Extraction</a:t>
          </a:r>
        </a:p>
      </dgm:t>
    </dgm:pt>
    <dgm:pt modelId="{F27F85AC-57E3-4402-82E4-BD6FCA97865A}" type="parTrans" cxnId="{AAE700E6-9F7B-4D5B-A2FA-E63FE36C1941}">
      <dgm:prSet/>
      <dgm:spPr/>
      <dgm:t>
        <a:bodyPr/>
        <a:lstStyle/>
        <a:p>
          <a:endParaRPr lang="en-US"/>
        </a:p>
      </dgm:t>
    </dgm:pt>
    <dgm:pt modelId="{3C316E94-4DC8-42DC-8BD2-E9335ED75B0C}" type="sibTrans" cxnId="{AAE700E6-9F7B-4D5B-A2FA-E63FE36C1941}">
      <dgm:prSet/>
      <dgm:spPr/>
      <dgm:t>
        <a:bodyPr/>
        <a:lstStyle/>
        <a:p>
          <a:endParaRPr lang="en-US"/>
        </a:p>
      </dgm:t>
    </dgm:pt>
    <dgm:pt modelId="{52B1374E-C58C-47CC-9E7D-044C1CA543BE}">
      <dgm:prSet/>
      <dgm:spPr/>
      <dgm:t>
        <a:bodyPr/>
        <a:lstStyle/>
        <a:p>
          <a:pPr>
            <a:buFont typeface="+mj-lt"/>
            <a:buNone/>
          </a:pPr>
          <a:r>
            <a:rPr lang="en-US" dirty="0"/>
            <a:t>3. Applying various(11) Machine Learning models</a:t>
          </a:r>
        </a:p>
      </dgm:t>
    </dgm:pt>
    <dgm:pt modelId="{8AC663C4-80AE-457B-8BF0-80C7626D8F2A}" type="parTrans" cxnId="{8EB6D79B-94AD-4C2B-967F-166A79B2A647}">
      <dgm:prSet/>
      <dgm:spPr/>
      <dgm:t>
        <a:bodyPr/>
        <a:lstStyle/>
        <a:p>
          <a:endParaRPr lang="en-US"/>
        </a:p>
      </dgm:t>
    </dgm:pt>
    <dgm:pt modelId="{F95C9F39-E476-4F0A-B1EE-EE575E8A519A}" type="sibTrans" cxnId="{8EB6D79B-94AD-4C2B-967F-166A79B2A647}">
      <dgm:prSet/>
      <dgm:spPr/>
      <dgm:t>
        <a:bodyPr/>
        <a:lstStyle/>
        <a:p>
          <a:endParaRPr lang="en-US"/>
        </a:p>
      </dgm:t>
    </dgm:pt>
    <dgm:pt modelId="{44F10BF5-47AA-4DE9-A2F7-32354E7BF3E2}">
      <dgm:prSet/>
      <dgm:spPr/>
      <dgm:t>
        <a:bodyPr/>
        <a:lstStyle/>
        <a:p>
          <a:pPr>
            <a:buFont typeface="+mj-lt"/>
            <a:buNone/>
          </a:pPr>
          <a:r>
            <a:rPr lang="en-US" dirty="0"/>
            <a:t>4. Analyzing &amp; comparing the results of the 2 approaches and finally conclusion </a:t>
          </a:r>
        </a:p>
      </dgm:t>
    </dgm:pt>
    <dgm:pt modelId="{328243FF-8F5B-47C8-A226-3D24D36F3ECD}" type="parTrans" cxnId="{37C4EF07-D38E-47AD-9D40-35FFAB782422}">
      <dgm:prSet/>
      <dgm:spPr/>
      <dgm:t>
        <a:bodyPr/>
        <a:lstStyle/>
        <a:p>
          <a:endParaRPr lang="en-US"/>
        </a:p>
      </dgm:t>
    </dgm:pt>
    <dgm:pt modelId="{3B5E1A7F-A464-43ED-93DB-D971A2C00A99}" type="sibTrans" cxnId="{37C4EF07-D38E-47AD-9D40-35FFAB782422}">
      <dgm:prSet/>
      <dgm:spPr/>
      <dgm:t>
        <a:bodyPr/>
        <a:lstStyle/>
        <a:p>
          <a:endParaRPr lang="en-US"/>
        </a:p>
      </dgm:t>
    </dgm:pt>
    <dgm:pt modelId="{7B36772F-5581-744E-B5EF-A1061D81BE7E}">
      <dgm:prSet/>
      <dgm:spPr/>
      <dgm:t>
        <a:bodyPr/>
        <a:lstStyle/>
        <a:p>
          <a:pPr>
            <a:buFont typeface="+mj-lt"/>
            <a:buNone/>
          </a:pPr>
          <a:endParaRPr lang="en-US" dirty="0"/>
        </a:p>
      </dgm:t>
    </dgm:pt>
    <dgm:pt modelId="{541CEA45-ADDC-2D44-901E-ECF8B0779CD7}" type="parTrans" cxnId="{F941F253-75BD-6941-8B45-B3FE08220246}">
      <dgm:prSet/>
      <dgm:spPr/>
      <dgm:t>
        <a:bodyPr/>
        <a:lstStyle/>
        <a:p>
          <a:endParaRPr lang="en-GB"/>
        </a:p>
      </dgm:t>
    </dgm:pt>
    <dgm:pt modelId="{12AAB9C0-8C7F-6847-AF38-62FA317E5AC4}" type="sibTrans" cxnId="{F941F253-75BD-6941-8B45-B3FE08220246}">
      <dgm:prSet/>
      <dgm:spPr/>
      <dgm:t>
        <a:bodyPr/>
        <a:lstStyle/>
        <a:p>
          <a:endParaRPr lang="en-GB"/>
        </a:p>
      </dgm:t>
    </dgm:pt>
    <dgm:pt modelId="{7EC1EDFB-B5A2-E24A-B0C2-BC6E6F77AEC2}">
      <dgm:prSet/>
      <dgm:spPr/>
      <dgm:t>
        <a:bodyPr/>
        <a:lstStyle/>
        <a:p>
          <a:pPr>
            <a:buFont typeface="+mj-lt"/>
            <a:buNone/>
          </a:pPr>
          <a:endParaRPr lang="en-US" dirty="0"/>
        </a:p>
      </dgm:t>
    </dgm:pt>
    <dgm:pt modelId="{B3388FCC-B2B7-744C-94B9-B99AFFB87785}" type="parTrans" cxnId="{704077AC-3990-DE4F-A99C-0BABFE4EB44F}">
      <dgm:prSet/>
      <dgm:spPr/>
      <dgm:t>
        <a:bodyPr/>
        <a:lstStyle/>
        <a:p>
          <a:endParaRPr lang="en-GB"/>
        </a:p>
      </dgm:t>
    </dgm:pt>
    <dgm:pt modelId="{2F03582B-F01D-8548-A3A7-1D801A124DD1}" type="sibTrans" cxnId="{704077AC-3990-DE4F-A99C-0BABFE4EB44F}">
      <dgm:prSet/>
      <dgm:spPr/>
      <dgm:t>
        <a:bodyPr/>
        <a:lstStyle/>
        <a:p>
          <a:endParaRPr lang="en-GB"/>
        </a:p>
      </dgm:t>
    </dgm:pt>
    <dgm:pt modelId="{948754A5-A5C3-3746-A7FE-5E7D5A8429F2}">
      <dgm:prSet/>
      <dgm:spPr/>
      <dgm:t>
        <a:bodyPr/>
        <a:lstStyle/>
        <a:p>
          <a:pPr>
            <a:buFont typeface="+mj-lt"/>
            <a:buNone/>
          </a:pPr>
          <a:endParaRPr lang="en-US" dirty="0"/>
        </a:p>
      </dgm:t>
    </dgm:pt>
    <dgm:pt modelId="{F520F6D7-2F63-3D49-A979-FBFE31C4258D}" type="parTrans" cxnId="{22A79F4D-E746-B349-B074-2761F674B79C}">
      <dgm:prSet/>
      <dgm:spPr/>
      <dgm:t>
        <a:bodyPr/>
        <a:lstStyle/>
        <a:p>
          <a:endParaRPr lang="en-GB"/>
        </a:p>
      </dgm:t>
    </dgm:pt>
    <dgm:pt modelId="{38328F23-EEF3-524B-AEE8-4E48AF030254}" type="sibTrans" cxnId="{22A79F4D-E746-B349-B074-2761F674B79C}">
      <dgm:prSet/>
      <dgm:spPr/>
      <dgm:t>
        <a:bodyPr/>
        <a:lstStyle/>
        <a:p>
          <a:endParaRPr lang="en-GB"/>
        </a:p>
      </dgm:t>
    </dgm:pt>
    <dgm:pt modelId="{0CC7C38A-9FF3-4742-AEFB-523D998455DC}">
      <dgm:prSet/>
      <dgm:spPr/>
      <dgm:t>
        <a:bodyPr/>
        <a:lstStyle/>
        <a:p>
          <a:pPr>
            <a:buFont typeface="+mj-lt"/>
            <a:buAutoNum type="arabicPeriod"/>
          </a:pPr>
          <a:endParaRPr lang="en-US" dirty="0"/>
        </a:p>
      </dgm:t>
    </dgm:pt>
    <dgm:pt modelId="{CB9530C5-1164-9540-BBC9-3C2782C44140}" type="parTrans" cxnId="{26669AFC-A88B-C84F-BBCA-7B18B215A99D}">
      <dgm:prSet/>
      <dgm:spPr/>
      <dgm:t>
        <a:bodyPr/>
        <a:lstStyle/>
        <a:p>
          <a:endParaRPr lang="en-GB"/>
        </a:p>
      </dgm:t>
    </dgm:pt>
    <dgm:pt modelId="{1B0DED60-2C19-0F48-A4E0-D042E793F0D8}" type="sibTrans" cxnId="{26669AFC-A88B-C84F-BBCA-7B18B215A99D}">
      <dgm:prSet/>
      <dgm:spPr/>
      <dgm:t>
        <a:bodyPr/>
        <a:lstStyle/>
        <a:p>
          <a:endParaRPr lang="en-GB"/>
        </a:p>
      </dgm:t>
    </dgm:pt>
    <dgm:pt modelId="{C05447EF-A243-6E45-B05B-181F91BC0BC0}" type="pres">
      <dgm:prSet presAssocID="{FD8BC950-151C-49B1-9975-1D560F75B906}" presName="linear" presStyleCnt="0">
        <dgm:presLayoutVars>
          <dgm:animLvl val="lvl"/>
          <dgm:resizeHandles val="exact"/>
        </dgm:presLayoutVars>
      </dgm:prSet>
      <dgm:spPr/>
    </dgm:pt>
    <dgm:pt modelId="{FD42B051-3245-6749-B415-05858708DA0A}" type="pres">
      <dgm:prSet presAssocID="{A5ABC53B-03BD-446F-86A7-E5708B38EA43}" presName="parentText" presStyleLbl="node1" presStyleIdx="0" presStyleCnt="1" custScaleY="72197">
        <dgm:presLayoutVars>
          <dgm:chMax val="0"/>
          <dgm:bulletEnabled val="1"/>
        </dgm:presLayoutVars>
      </dgm:prSet>
      <dgm:spPr/>
    </dgm:pt>
    <dgm:pt modelId="{1E0A7F0E-EE4C-CE4D-A51D-929D340C94C4}" type="pres">
      <dgm:prSet presAssocID="{A5ABC53B-03BD-446F-86A7-E5708B38EA43}" presName="childText" presStyleLbl="revTx" presStyleIdx="0" presStyleCnt="1">
        <dgm:presLayoutVars>
          <dgm:bulletEnabled val="1"/>
        </dgm:presLayoutVars>
      </dgm:prSet>
      <dgm:spPr/>
    </dgm:pt>
  </dgm:ptLst>
  <dgm:cxnLst>
    <dgm:cxn modelId="{37C4EF07-D38E-47AD-9D40-35FFAB782422}" srcId="{A5ABC53B-03BD-446F-86A7-E5708B38EA43}" destId="{44F10BF5-47AA-4DE9-A2F7-32354E7BF3E2}" srcOrd="7" destOrd="0" parTransId="{328243FF-8F5B-47C8-A226-3D24D36F3ECD}" sibTransId="{3B5E1A7F-A464-43ED-93DB-D971A2C00A99}"/>
    <dgm:cxn modelId="{7E76E02B-E623-0B47-AEB8-A710F76BBDDA}" type="presOf" srcId="{52B1374E-C58C-47CC-9E7D-044C1CA543BE}" destId="{1E0A7F0E-EE4C-CE4D-A51D-929D340C94C4}" srcOrd="0" destOrd="5" presId="urn:microsoft.com/office/officeart/2005/8/layout/vList2"/>
    <dgm:cxn modelId="{1B0C4F2F-A5E5-914E-BB73-AE378E7B877D}" type="presOf" srcId="{370D6420-D539-4F23-BDCA-FC59DA5D9256}" destId="{1E0A7F0E-EE4C-CE4D-A51D-929D340C94C4}" srcOrd="0" destOrd="3" presId="urn:microsoft.com/office/officeart/2005/8/layout/vList2"/>
    <dgm:cxn modelId="{1B40844A-4C19-4D92-AADC-F8F610318ECD}" srcId="{FD8BC950-151C-49B1-9975-1D560F75B906}" destId="{A5ABC53B-03BD-446F-86A7-E5708B38EA43}" srcOrd="0" destOrd="0" parTransId="{9AE4C934-E69D-4A47-9FAD-687E67167BC1}" sibTransId="{47D26372-C64E-435F-8CC1-D1DB88141415}"/>
    <dgm:cxn modelId="{22A79F4D-E746-B349-B074-2761F674B79C}" srcId="{A5ABC53B-03BD-446F-86A7-E5708B38EA43}" destId="{948754A5-A5C3-3746-A7FE-5E7D5A8429F2}" srcOrd="6" destOrd="0" parTransId="{F520F6D7-2F63-3D49-A979-FBFE31C4258D}" sibTransId="{38328F23-EEF3-524B-AEE8-4E48AF030254}"/>
    <dgm:cxn modelId="{F941F253-75BD-6941-8B45-B3FE08220246}" srcId="{A5ABC53B-03BD-446F-86A7-E5708B38EA43}" destId="{7B36772F-5581-744E-B5EF-A1061D81BE7E}" srcOrd="2" destOrd="0" parTransId="{541CEA45-ADDC-2D44-901E-ECF8B0779CD7}" sibTransId="{12AAB9C0-8C7F-6847-AF38-62FA317E5AC4}"/>
    <dgm:cxn modelId="{037D5F55-64C8-5B46-AF57-88E1459370AE}" type="presOf" srcId="{C68300DD-2E6D-4037-90E6-48724491DAE7}" destId="{1E0A7F0E-EE4C-CE4D-A51D-929D340C94C4}" srcOrd="0" destOrd="1" presId="urn:microsoft.com/office/officeart/2005/8/layout/vList2"/>
    <dgm:cxn modelId="{D5748D77-507D-9E41-8A5E-BED4DB98FDF7}" type="presOf" srcId="{A5ABC53B-03BD-446F-86A7-E5708B38EA43}" destId="{FD42B051-3245-6749-B415-05858708DA0A}" srcOrd="0" destOrd="0" presId="urn:microsoft.com/office/officeart/2005/8/layout/vList2"/>
    <dgm:cxn modelId="{50E86B95-B200-F349-BD3B-F28D12C1EBD7}" type="presOf" srcId="{7EC1EDFB-B5A2-E24A-B0C2-BC6E6F77AEC2}" destId="{1E0A7F0E-EE4C-CE4D-A51D-929D340C94C4}" srcOrd="0" destOrd="4" presId="urn:microsoft.com/office/officeart/2005/8/layout/vList2"/>
    <dgm:cxn modelId="{4248B89B-A20F-7C4C-A8BB-84787C5F2172}" type="presOf" srcId="{948754A5-A5C3-3746-A7FE-5E7D5A8429F2}" destId="{1E0A7F0E-EE4C-CE4D-A51D-929D340C94C4}" srcOrd="0" destOrd="6" presId="urn:microsoft.com/office/officeart/2005/8/layout/vList2"/>
    <dgm:cxn modelId="{8EB6D79B-94AD-4C2B-967F-166A79B2A647}" srcId="{A5ABC53B-03BD-446F-86A7-E5708B38EA43}" destId="{52B1374E-C58C-47CC-9E7D-044C1CA543BE}" srcOrd="5" destOrd="0" parTransId="{8AC663C4-80AE-457B-8BF0-80C7626D8F2A}" sibTransId="{F95C9F39-E476-4F0A-B1EE-EE575E8A519A}"/>
    <dgm:cxn modelId="{1A8F6AA3-E565-2F43-98D6-E4FA3F685A80}" type="presOf" srcId="{44F10BF5-47AA-4DE9-A2F7-32354E7BF3E2}" destId="{1E0A7F0E-EE4C-CE4D-A51D-929D340C94C4}" srcOrd="0" destOrd="7" presId="urn:microsoft.com/office/officeart/2005/8/layout/vList2"/>
    <dgm:cxn modelId="{A2705EA4-2B27-F640-97F3-092709043CBB}" type="presOf" srcId="{7B36772F-5581-744E-B5EF-A1061D81BE7E}" destId="{1E0A7F0E-EE4C-CE4D-A51D-929D340C94C4}" srcOrd="0" destOrd="2" presId="urn:microsoft.com/office/officeart/2005/8/layout/vList2"/>
    <dgm:cxn modelId="{704077AC-3990-DE4F-A99C-0BABFE4EB44F}" srcId="{A5ABC53B-03BD-446F-86A7-E5708B38EA43}" destId="{7EC1EDFB-B5A2-E24A-B0C2-BC6E6F77AEC2}" srcOrd="4" destOrd="0" parTransId="{B3388FCC-B2B7-744C-94B9-B99AFFB87785}" sibTransId="{2F03582B-F01D-8548-A3A7-1D801A124DD1}"/>
    <dgm:cxn modelId="{D09FC9AF-7E0F-A542-BAE2-B0C328BA6B74}" type="presOf" srcId="{0CC7C38A-9FF3-4742-AEFB-523D998455DC}" destId="{1E0A7F0E-EE4C-CE4D-A51D-929D340C94C4}" srcOrd="0" destOrd="0" presId="urn:microsoft.com/office/officeart/2005/8/layout/vList2"/>
    <dgm:cxn modelId="{B73330B7-4096-8F4F-A0CE-E6DC8EC7E2F4}" type="presOf" srcId="{FD8BC950-151C-49B1-9975-1D560F75B906}" destId="{C05447EF-A243-6E45-B05B-181F91BC0BC0}" srcOrd="0" destOrd="0" presId="urn:microsoft.com/office/officeart/2005/8/layout/vList2"/>
    <dgm:cxn modelId="{AAE700E6-9F7B-4D5B-A2FA-E63FE36C1941}" srcId="{A5ABC53B-03BD-446F-86A7-E5708B38EA43}" destId="{370D6420-D539-4F23-BDCA-FC59DA5D9256}" srcOrd="3" destOrd="0" parTransId="{F27F85AC-57E3-4402-82E4-BD6FCA97865A}" sibTransId="{3C316E94-4DC8-42DC-8BD2-E9335ED75B0C}"/>
    <dgm:cxn modelId="{01865DF9-6F4F-4656-BADC-C8B7A1382EA1}" srcId="{A5ABC53B-03BD-446F-86A7-E5708B38EA43}" destId="{C68300DD-2E6D-4037-90E6-48724491DAE7}" srcOrd="1" destOrd="0" parTransId="{15345DC8-4BD5-47E1-956F-8BA4270028BC}" sibTransId="{4AF1DCA6-B82C-418E-A8D8-8CC736D35CAF}"/>
    <dgm:cxn modelId="{26669AFC-A88B-C84F-BBCA-7B18B215A99D}" srcId="{A5ABC53B-03BD-446F-86A7-E5708B38EA43}" destId="{0CC7C38A-9FF3-4742-AEFB-523D998455DC}" srcOrd="0" destOrd="0" parTransId="{CB9530C5-1164-9540-BBC9-3C2782C44140}" sibTransId="{1B0DED60-2C19-0F48-A4E0-D042E793F0D8}"/>
    <dgm:cxn modelId="{BB0069C1-988E-1948-94B8-039859961380}" type="presParOf" srcId="{C05447EF-A243-6E45-B05B-181F91BC0BC0}" destId="{FD42B051-3245-6749-B415-05858708DA0A}" srcOrd="0" destOrd="0" presId="urn:microsoft.com/office/officeart/2005/8/layout/vList2"/>
    <dgm:cxn modelId="{65DCE156-1C33-AC40-8A6F-2ECA85FB280F}" type="presParOf" srcId="{C05447EF-A243-6E45-B05B-181F91BC0BC0}" destId="{1E0A7F0E-EE4C-CE4D-A51D-929D340C94C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3636E-3F35-2B46-A14B-E3C3FC6072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A7955EAA-DACF-4A43-90A3-8CD564B0F6EE}">
      <dgm:prSet custT="1"/>
      <dgm:spPr/>
      <dgm:t>
        <a:bodyPr/>
        <a:lstStyle/>
        <a:p>
          <a:r>
            <a:rPr lang="en-IN" sz="1600" dirty="0"/>
            <a:t>10 out of 11 models showed better accuracy, recall, precision and f1-score in the second approach. 9 out of 11 models showed lower number of false negatives in the second approach. This implies that processes like removal of stop words, lemmatization and inclusion of all attributes do significantly impact performance of a machine learning model of a fake news classifier.  </a:t>
          </a:r>
        </a:p>
      </dgm:t>
    </dgm:pt>
    <dgm:pt modelId="{42EA68F2-37EB-5046-BEB4-EA578EE8EACA}" type="parTrans" cxnId="{8F749283-CC68-F544-9DD8-51AB207C1948}">
      <dgm:prSet/>
      <dgm:spPr/>
      <dgm:t>
        <a:bodyPr/>
        <a:lstStyle/>
        <a:p>
          <a:endParaRPr lang="en-GB"/>
        </a:p>
      </dgm:t>
    </dgm:pt>
    <dgm:pt modelId="{AEB55842-D2F8-AF4A-8098-3B70140E0FC1}" type="sibTrans" cxnId="{8F749283-CC68-F544-9DD8-51AB207C1948}">
      <dgm:prSet/>
      <dgm:spPr/>
      <dgm:t>
        <a:bodyPr/>
        <a:lstStyle/>
        <a:p>
          <a:endParaRPr lang="en-GB"/>
        </a:p>
      </dgm:t>
    </dgm:pt>
    <dgm:pt modelId="{B6CF5524-78C1-8A40-82D0-E6310D1C4DD1}">
      <dgm:prSet custT="1"/>
      <dgm:spPr/>
      <dgm:t>
        <a:bodyPr/>
        <a:lstStyle/>
        <a:p>
          <a:r>
            <a:rPr lang="en-IN" sz="1600" dirty="0"/>
            <a:t>We conclude that Passive Aggressive Classifier, Logistic Regression, Gradient Boosting Classifier, and SVM models show the best performance with respect to accuracy, recall, precision, f1-score and false negative values. They exhibit relatively higher values of accuracy with relatively lower values of false negatives. Hence, these models are better choices for the sake of fake news classification.  </a:t>
          </a:r>
        </a:p>
      </dgm:t>
    </dgm:pt>
    <dgm:pt modelId="{C8FFB95E-8F84-234C-A8D6-DB8230789F7E}" type="parTrans" cxnId="{F1E25A98-303C-7C4F-BE70-C7247B59B2D5}">
      <dgm:prSet/>
      <dgm:spPr/>
      <dgm:t>
        <a:bodyPr/>
        <a:lstStyle/>
        <a:p>
          <a:endParaRPr lang="en-GB"/>
        </a:p>
      </dgm:t>
    </dgm:pt>
    <dgm:pt modelId="{74010C22-717B-E34C-BBCE-A24E21DBAF10}" type="sibTrans" cxnId="{F1E25A98-303C-7C4F-BE70-C7247B59B2D5}">
      <dgm:prSet/>
      <dgm:spPr/>
      <dgm:t>
        <a:bodyPr/>
        <a:lstStyle/>
        <a:p>
          <a:endParaRPr lang="en-GB"/>
        </a:p>
      </dgm:t>
    </dgm:pt>
    <dgm:pt modelId="{E78F9656-6D8E-0D49-89DF-AA4F8D725BD6}" type="pres">
      <dgm:prSet presAssocID="{B613636E-3F35-2B46-A14B-E3C3FC60721A}" presName="linear" presStyleCnt="0">
        <dgm:presLayoutVars>
          <dgm:animLvl val="lvl"/>
          <dgm:resizeHandles val="exact"/>
        </dgm:presLayoutVars>
      </dgm:prSet>
      <dgm:spPr/>
    </dgm:pt>
    <dgm:pt modelId="{34618E2F-087F-9D47-8897-5829E511C452}" type="pres">
      <dgm:prSet presAssocID="{A7955EAA-DACF-4A43-90A3-8CD564B0F6EE}" presName="parentText" presStyleLbl="node1" presStyleIdx="0" presStyleCnt="2" custScaleY="70612">
        <dgm:presLayoutVars>
          <dgm:chMax val="0"/>
          <dgm:bulletEnabled val="1"/>
        </dgm:presLayoutVars>
      </dgm:prSet>
      <dgm:spPr/>
    </dgm:pt>
    <dgm:pt modelId="{41443FE0-21E3-5A42-8087-D617349D166A}" type="pres">
      <dgm:prSet presAssocID="{AEB55842-D2F8-AF4A-8098-3B70140E0FC1}" presName="spacer" presStyleCnt="0"/>
      <dgm:spPr/>
    </dgm:pt>
    <dgm:pt modelId="{8C028791-3207-AE4C-A66F-3DD2AC539549}" type="pres">
      <dgm:prSet presAssocID="{B6CF5524-78C1-8A40-82D0-E6310D1C4DD1}" presName="parentText" presStyleLbl="node1" presStyleIdx="1" presStyleCnt="2" custScaleY="85583">
        <dgm:presLayoutVars>
          <dgm:chMax val="0"/>
          <dgm:bulletEnabled val="1"/>
        </dgm:presLayoutVars>
      </dgm:prSet>
      <dgm:spPr/>
    </dgm:pt>
  </dgm:ptLst>
  <dgm:cxnLst>
    <dgm:cxn modelId="{7FB2540C-17D7-CD45-9C4D-9351C26EFC82}" type="presOf" srcId="{A7955EAA-DACF-4A43-90A3-8CD564B0F6EE}" destId="{34618E2F-087F-9D47-8897-5829E511C452}" srcOrd="0" destOrd="0" presId="urn:microsoft.com/office/officeart/2005/8/layout/vList2"/>
    <dgm:cxn modelId="{CFAE843E-FF45-584D-9254-B8F04C34F40B}" type="presOf" srcId="{B6CF5524-78C1-8A40-82D0-E6310D1C4DD1}" destId="{8C028791-3207-AE4C-A66F-3DD2AC539549}" srcOrd="0" destOrd="0" presId="urn:microsoft.com/office/officeart/2005/8/layout/vList2"/>
    <dgm:cxn modelId="{8F749283-CC68-F544-9DD8-51AB207C1948}" srcId="{B613636E-3F35-2B46-A14B-E3C3FC60721A}" destId="{A7955EAA-DACF-4A43-90A3-8CD564B0F6EE}" srcOrd="0" destOrd="0" parTransId="{42EA68F2-37EB-5046-BEB4-EA578EE8EACA}" sibTransId="{AEB55842-D2F8-AF4A-8098-3B70140E0FC1}"/>
    <dgm:cxn modelId="{F1E25A98-303C-7C4F-BE70-C7247B59B2D5}" srcId="{B613636E-3F35-2B46-A14B-E3C3FC60721A}" destId="{B6CF5524-78C1-8A40-82D0-E6310D1C4DD1}" srcOrd="1" destOrd="0" parTransId="{C8FFB95E-8F84-234C-A8D6-DB8230789F7E}" sibTransId="{74010C22-717B-E34C-BBCE-A24E21DBAF10}"/>
    <dgm:cxn modelId="{D27C89C9-AF06-CE4D-8FF2-7044209E1085}" type="presOf" srcId="{B613636E-3F35-2B46-A14B-E3C3FC60721A}" destId="{E78F9656-6D8E-0D49-89DF-AA4F8D725BD6}" srcOrd="0" destOrd="0" presId="urn:microsoft.com/office/officeart/2005/8/layout/vList2"/>
    <dgm:cxn modelId="{6325C5F9-CA43-3945-A356-A81E188CF023}" type="presParOf" srcId="{E78F9656-6D8E-0D49-89DF-AA4F8D725BD6}" destId="{34618E2F-087F-9D47-8897-5829E511C452}" srcOrd="0" destOrd="0" presId="urn:microsoft.com/office/officeart/2005/8/layout/vList2"/>
    <dgm:cxn modelId="{24497946-6FB7-634B-B44F-F2DD7FA30603}" type="presParOf" srcId="{E78F9656-6D8E-0D49-89DF-AA4F8D725BD6}" destId="{41443FE0-21E3-5A42-8087-D617349D166A}" srcOrd="1" destOrd="0" presId="urn:microsoft.com/office/officeart/2005/8/layout/vList2"/>
    <dgm:cxn modelId="{B5D3D69D-7F94-6F45-A899-A25EB49F70C2}" type="presParOf" srcId="{E78F9656-6D8E-0D49-89DF-AA4F8D725BD6}" destId="{8C028791-3207-AE4C-A66F-3DD2AC53954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37687A-7ABB-584E-A3BB-7593C8CA21B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665774E-B905-2248-9B08-EE61C8FEED3B}">
      <dgm:prSet custT="1"/>
      <dgm:spPr/>
      <dgm:t>
        <a:bodyPr/>
        <a:lstStyle/>
        <a:p>
          <a:r>
            <a:rPr lang="en-US" sz="1600" dirty="0"/>
            <a:t>KNN scores an accuracy of 66% along with 47 false negatives as per the first approach. Despite increase in its accuracy in the second approach to 86%, it has very high number of false negative values which is clearly very undesirable. Hence KNN is not an apt model for fake news classification. </a:t>
          </a:r>
          <a:endParaRPr lang="en-IN" sz="1600" dirty="0"/>
        </a:p>
      </dgm:t>
    </dgm:pt>
    <dgm:pt modelId="{B2BFBC52-8573-7A44-92EA-48FAA1B4BD1A}" type="parTrans" cxnId="{19F6CD56-E47A-8B47-B1E6-5C4A340E37D4}">
      <dgm:prSet/>
      <dgm:spPr/>
      <dgm:t>
        <a:bodyPr/>
        <a:lstStyle/>
        <a:p>
          <a:endParaRPr lang="en-GB"/>
        </a:p>
      </dgm:t>
    </dgm:pt>
    <dgm:pt modelId="{49CACAB8-17F0-9049-ADF6-302BEDE6D5DA}" type="sibTrans" cxnId="{19F6CD56-E47A-8B47-B1E6-5C4A340E37D4}">
      <dgm:prSet/>
      <dgm:spPr/>
      <dgm:t>
        <a:bodyPr/>
        <a:lstStyle/>
        <a:p>
          <a:endParaRPr lang="en-GB"/>
        </a:p>
      </dgm:t>
    </dgm:pt>
    <dgm:pt modelId="{0A3C3759-D803-374D-AD5A-D9F7675B19BD}">
      <dgm:prSet custT="1"/>
      <dgm:spPr/>
      <dgm:t>
        <a:bodyPr/>
        <a:lstStyle/>
        <a:p>
          <a:r>
            <a:rPr lang="en-US" sz="1600" dirty="0"/>
            <a:t>Multinomial Naive Bayes, with relatively lower accuracies of 84% and 83% in the first and second approach respectively, have significantly high false negative values of 805 and 853. Hence Multinomial Naive Bayes is not an apt model for fake news classification.</a:t>
          </a:r>
          <a:endParaRPr lang="en-IN" sz="1600" dirty="0"/>
        </a:p>
      </dgm:t>
    </dgm:pt>
    <dgm:pt modelId="{CDC4992C-F3F8-EC4B-9344-480D982688EF}" type="parTrans" cxnId="{3CF97BF7-2E90-6B4E-B4CA-2D9B878ABAAB}">
      <dgm:prSet/>
      <dgm:spPr/>
      <dgm:t>
        <a:bodyPr/>
        <a:lstStyle/>
        <a:p>
          <a:endParaRPr lang="en-GB"/>
        </a:p>
      </dgm:t>
    </dgm:pt>
    <dgm:pt modelId="{F08660D5-05C0-2D46-AB89-42FB66B74455}" type="sibTrans" cxnId="{3CF97BF7-2E90-6B4E-B4CA-2D9B878ABAAB}">
      <dgm:prSet/>
      <dgm:spPr/>
      <dgm:t>
        <a:bodyPr/>
        <a:lstStyle/>
        <a:p>
          <a:endParaRPr lang="en-GB"/>
        </a:p>
      </dgm:t>
    </dgm:pt>
    <dgm:pt modelId="{A54E6EB1-1257-FB41-9582-D5E5A11094DA}" type="pres">
      <dgm:prSet presAssocID="{DB37687A-7ABB-584E-A3BB-7593C8CA21B1}" presName="linear" presStyleCnt="0">
        <dgm:presLayoutVars>
          <dgm:animLvl val="lvl"/>
          <dgm:resizeHandles val="exact"/>
        </dgm:presLayoutVars>
      </dgm:prSet>
      <dgm:spPr/>
    </dgm:pt>
    <dgm:pt modelId="{937E3AE2-2D25-8F43-88B5-FFDA9B449591}" type="pres">
      <dgm:prSet presAssocID="{8665774E-B905-2248-9B08-EE61C8FEED3B}" presName="parentText" presStyleLbl="node1" presStyleIdx="0" presStyleCnt="2" custScaleY="102526" custLinFactY="-15907" custLinFactNeighborY="-100000">
        <dgm:presLayoutVars>
          <dgm:chMax val="0"/>
          <dgm:bulletEnabled val="1"/>
        </dgm:presLayoutVars>
      </dgm:prSet>
      <dgm:spPr/>
    </dgm:pt>
    <dgm:pt modelId="{DCF4113F-3898-A649-B600-1100C464B946}" type="pres">
      <dgm:prSet presAssocID="{49CACAB8-17F0-9049-ADF6-302BEDE6D5DA}" presName="spacer" presStyleCnt="0"/>
      <dgm:spPr/>
    </dgm:pt>
    <dgm:pt modelId="{FC220B26-7A07-F54F-B630-84CA8AE87E5E}" type="pres">
      <dgm:prSet presAssocID="{0A3C3759-D803-374D-AD5A-D9F7675B19BD}" presName="parentText" presStyleLbl="node1" presStyleIdx="1" presStyleCnt="2" custScaleY="104735" custLinFactNeighborY="-34727">
        <dgm:presLayoutVars>
          <dgm:chMax val="0"/>
          <dgm:bulletEnabled val="1"/>
        </dgm:presLayoutVars>
      </dgm:prSet>
      <dgm:spPr/>
    </dgm:pt>
  </dgm:ptLst>
  <dgm:cxnLst>
    <dgm:cxn modelId="{19F6CD56-E47A-8B47-B1E6-5C4A340E37D4}" srcId="{DB37687A-7ABB-584E-A3BB-7593C8CA21B1}" destId="{8665774E-B905-2248-9B08-EE61C8FEED3B}" srcOrd="0" destOrd="0" parTransId="{B2BFBC52-8573-7A44-92EA-48FAA1B4BD1A}" sibTransId="{49CACAB8-17F0-9049-ADF6-302BEDE6D5DA}"/>
    <dgm:cxn modelId="{4A6E5868-D036-2744-AF86-9C8F70B99D75}" type="presOf" srcId="{0A3C3759-D803-374D-AD5A-D9F7675B19BD}" destId="{FC220B26-7A07-F54F-B630-84CA8AE87E5E}" srcOrd="0" destOrd="0" presId="urn:microsoft.com/office/officeart/2005/8/layout/vList2"/>
    <dgm:cxn modelId="{61B37C7B-C923-3F47-B3BD-58D3ED90ABA0}" type="presOf" srcId="{DB37687A-7ABB-584E-A3BB-7593C8CA21B1}" destId="{A54E6EB1-1257-FB41-9582-D5E5A11094DA}" srcOrd="0" destOrd="0" presId="urn:microsoft.com/office/officeart/2005/8/layout/vList2"/>
    <dgm:cxn modelId="{54453CB1-E858-8B41-B319-B399364C3BC2}" type="presOf" srcId="{8665774E-B905-2248-9B08-EE61C8FEED3B}" destId="{937E3AE2-2D25-8F43-88B5-FFDA9B449591}" srcOrd="0" destOrd="0" presId="urn:microsoft.com/office/officeart/2005/8/layout/vList2"/>
    <dgm:cxn modelId="{3CF97BF7-2E90-6B4E-B4CA-2D9B878ABAAB}" srcId="{DB37687A-7ABB-584E-A3BB-7593C8CA21B1}" destId="{0A3C3759-D803-374D-AD5A-D9F7675B19BD}" srcOrd="1" destOrd="0" parTransId="{CDC4992C-F3F8-EC4B-9344-480D982688EF}" sibTransId="{F08660D5-05C0-2D46-AB89-42FB66B74455}"/>
    <dgm:cxn modelId="{7C6FE207-94F8-8245-8507-C3D451AB52F7}" type="presParOf" srcId="{A54E6EB1-1257-FB41-9582-D5E5A11094DA}" destId="{937E3AE2-2D25-8F43-88B5-FFDA9B449591}" srcOrd="0" destOrd="0" presId="urn:microsoft.com/office/officeart/2005/8/layout/vList2"/>
    <dgm:cxn modelId="{B1152133-7FC6-B243-AF41-DFFC8ED6E3A5}" type="presParOf" srcId="{A54E6EB1-1257-FB41-9582-D5E5A11094DA}" destId="{DCF4113F-3898-A649-B600-1100C464B946}" srcOrd="1" destOrd="0" presId="urn:microsoft.com/office/officeart/2005/8/layout/vList2"/>
    <dgm:cxn modelId="{89833B62-0068-684D-A612-4457A76968D4}" type="presParOf" srcId="{A54E6EB1-1257-FB41-9582-D5E5A11094DA}" destId="{FC220B26-7A07-F54F-B630-84CA8AE87E5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C3C6BC-6B27-CE4F-8C73-2F1341C3B710}" type="doc">
      <dgm:prSet loTypeId="urn:microsoft.com/office/officeart/2008/layout/HalfCircleOrganizationChart" loCatId="process" qsTypeId="urn:microsoft.com/office/officeart/2005/8/quickstyle/simple1" qsCatId="simple" csTypeId="urn:microsoft.com/office/officeart/2005/8/colors/accent1_2" csCatId="accent1"/>
      <dgm:spPr/>
      <dgm:t>
        <a:bodyPr/>
        <a:lstStyle/>
        <a:p>
          <a:endParaRPr lang="en-GB"/>
        </a:p>
      </dgm:t>
    </dgm:pt>
    <dgm:pt modelId="{5AD78C10-93D3-E544-9B4D-5E874591ECCC}">
      <dgm:prSet/>
      <dgm:spPr/>
      <dgm:t>
        <a:bodyPr/>
        <a:lstStyle/>
        <a:p>
          <a:r>
            <a:rPr lang="en-US"/>
            <a:t>Thank You</a:t>
          </a:r>
          <a:endParaRPr lang="en-IN"/>
        </a:p>
      </dgm:t>
    </dgm:pt>
    <dgm:pt modelId="{51E6FD69-5C02-F943-9C1F-F9B055EE8567}" type="parTrans" cxnId="{A8F7FC9C-ECFE-304F-9602-94C1471F0878}">
      <dgm:prSet/>
      <dgm:spPr/>
      <dgm:t>
        <a:bodyPr/>
        <a:lstStyle/>
        <a:p>
          <a:endParaRPr lang="en-GB"/>
        </a:p>
      </dgm:t>
    </dgm:pt>
    <dgm:pt modelId="{FF3D9CB4-F529-D143-84E2-BB10BEE0D1B4}" type="sibTrans" cxnId="{A8F7FC9C-ECFE-304F-9602-94C1471F0878}">
      <dgm:prSet/>
      <dgm:spPr/>
      <dgm:t>
        <a:bodyPr/>
        <a:lstStyle/>
        <a:p>
          <a:endParaRPr lang="en-GB"/>
        </a:p>
      </dgm:t>
    </dgm:pt>
    <dgm:pt modelId="{5DFBD6A6-11F9-3C49-B706-2EDEE323F8C2}" type="pres">
      <dgm:prSet presAssocID="{B7C3C6BC-6B27-CE4F-8C73-2F1341C3B710}" presName="Name0" presStyleCnt="0">
        <dgm:presLayoutVars>
          <dgm:orgChart val="1"/>
          <dgm:chPref val="1"/>
          <dgm:dir/>
          <dgm:animOne val="branch"/>
          <dgm:animLvl val="lvl"/>
          <dgm:resizeHandles/>
        </dgm:presLayoutVars>
      </dgm:prSet>
      <dgm:spPr/>
    </dgm:pt>
    <dgm:pt modelId="{CAAEB6F6-3020-D84F-8F87-A02BA158463E}" type="pres">
      <dgm:prSet presAssocID="{5AD78C10-93D3-E544-9B4D-5E874591ECCC}" presName="hierRoot1" presStyleCnt="0">
        <dgm:presLayoutVars>
          <dgm:hierBranch val="init"/>
        </dgm:presLayoutVars>
      </dgm:prSet>
      <dgm:spPr/>
    </dgm:pt>
    <dgm:pt modelId="{4E9E0907-5511-4D41-AA58-5682D131B77A}" type="pres">
      <dgm:prSet presAssocID="{5AD78C10-93D3-E544-9B4D-5E874591ECCC}" presName="rootComposite1" presStyleCnt="0"/>
      <dgm:spPr/>
    </dgm:pt>
    <dgm:pt modelId="{E36F6DFB-8D59-4148-9AA2-88E5E5EA4458}" type="pres">
      <dgm:prSet presAssocID="{5AD78C10-93D3-E544-9B4D-5E874591ECCC}" presName="rootText1" presStyleLbl="alignAcc1" presStyleIdx="0" presStyleCnt="0">
        <dgm:presLayoutVars>
          <dgm:chPref val="3"/>
        </dgm:presLayoutVars>
      </dgm:prSet>
      <dgm:spPr/>
    </dgm:pt>
    <dgm:pt modelId="{8459D9C6-2843-934E-9433-7A15091F8D07}" type="pres">
      <dgm:prSet presAssocID="{5AD78C10-93D3-E544-9B4D-5E874591ECCC}" presName="topArc1" presStyleLbl="parChTrans1D1" presStyleIdx="0" presStyleCnt="2"/>
      <dgm:spPr/>
    </dgm:pt>
    <dgm:pt modelId="{E573E772-0A6B-394D-B95C-9DBCCD067964}" type="pres">
      <dgm:prSet presAssocID="{5AD78C10-93D3-E544-9B4D-5E874591ECCC}" presName="bottomArc1" presStyleLbl="parChTrans1D1" presStyleIdx="1" presStyleCnt="2"/>
      <dgm:spPr/>
    </dgm:pt>
    <dgm:pt modelId="{BD469308-BBEC-C64E-9AC8-2AA24CBB0541}" type="pres">
      <dgm:prSet presAssocID="{5AD78C10-93D3-E544-9B4D-5E874591ECCC}" presName="topConnNode1" presStyleLbl="node1" presStyleIdx="0" presStyleCnt="0"/>
      <dgm:spPr/>
    </dgm:pt>
    <dgm:pt modelId="{05390AD0-063B-6948-AA80-317E59B3A21C}" type="pres">
      <dgm:prSet presAssocID="{5AD78C10-93D3-E544-9B4D-5E874591ECCC}" presName="hierChild2" presStyleCnt="0"/>
      <dgm:spPr/>
    </dgm:pt>
    <dgm:pt modelId="{6279BA43-BE5A-D742-87DA-07798B65D045}" type="pres">
      <dgm:prSet presAssocID="{5AD78C10-93D3-E544-9B4D-5E874591ECCC}" presName="hierChild3" presStyleCnt="0"/>
      <dgm:spPr/>
    </dgm:pt>
  </dgm:ptLst>
  <dgm:cxnLst>
    <dgm:cxn modelId="{62F45F0D-EE33-0B4F-B42D-E2BA7D300C1C}" type="presOf" srcId="{5AD78C10-93D3-E544-9B4D-5E874591ECCC}" destId="{E36F6DFB-8D59-4148-9AA2-88E5E5EA4458}" srcOrd="0" destOrd="0" presId="urn:microsoft.com/office/officeart/2008/layout/HalfCircleOrganizationChart"/>
    <dgm:cxn modelId="{E1FF8426-3227-BF46-8382-884AEF985A77}" type="presOf" srcId="{B7C3C6BC-6B27-CE4F-8C73-2F1341C3B710}" destId="{5DFBD6A6-11F9-3C49-B706-2EDEE323F8C2}" srcOrd="0" destOrd="0" presId="urn:microsoft.com/office/officeart/2008/layout/HalfCircleOrganizationChart"/>
    <dgm:cxn modelId="{84705A33-007F-1946-862A-725BB16CC2C6}" type="presOf" srcId="{5AD78C10-93D3-E544-9B4D-5E874591ECCC}" destId="{BD469308-BBEC-C64E-9AC8-2AA24CBB0541}" srcOrd="1" destOrd="0" presId="urn:microsoft.com/office/officeart/2008/layout/HalfCircleOrganizationChart"/>
    <dgm:cxn modelId="{A8F7FC9C-ECFE-304F-9602-94C1471F0878}" srcId="{B7C3C6BC-6B27-CE4F-8C73-2F1341C3B710}" destId="{5AD78C10-93D3-E544-9B4D-5E874591ECCC}" srcOrd="0" destOrd="0" parTransId="{51E6FD69-5C02-F943-9C1F-F9B055EE8567}" sibTransId="{FF3D9CB4-F529-D143-84E2-BB10BEE0D1B4}"/>
    <dgm:cxn modelId="{7A4FB68F-FA3C-F14B-B443-53B87E625202}" type="presParOf" srcId="{5DFBD6A6-11F9-3C49-B706-2EDEE323F8C2}" destId="{CAAEB6F6-3020-D84F-8F87-A02BA158463E}" srcOrd="0" destOrd="0" presId="urn:microsoft.com/office/officeart/2008/layout/HalfCircleOrganizationChart"/>
    <dgm:cxn modelId="{C9A089D7-3325-8348-9356-F5339A019C6C}" type="presParOf" srcId="{CAAEB6F6-3020-D84F-8F87-A02BA158463E}" destId="{4E9E0907-5511-4D41-AA58-5682D131B77A}" srcOrd="0" destOrd="0" presId="urn:microsoft.com/office/officeart/2008/layout/HalfCircleOrganizationChart"/>
    <dgm:cxn modelId="{821ACDD5-B102-9247-9A57-05C80459411A}" type="presParOf" srcId="{4E9E0907-5511-4D41-AA58-5682D131B77A}" destId="{E36F6DFB-8D59-4148-9AA2-88E5E5EA4458}" srcOrd="0" destOrd="0" presId="urn:microsoft.com/office/officeart/2008/layout/HalfCircleOrganizationChart"/>
    <dgm:cxn modelId="{BAE0B89B-3BDB-8D46-8B4C-B513D2B8E745}" type="presParOf" srcId="{4E9E0907-5511-4D41-AA58-5682D131B77A}" destId="{8459D9C6-2843-934E-9433-7A15091F8D07}" srcOrd="1" destOrd="0" presId="urn:microsoft.com/office/officeart/2008/layout/HalfCircleOrganizationChart"/>
    <dgm:cxn modelId="{28E0926E-443A-C54D-9F46-1A776FFA3271}" type="presParOf" srcId="{4E9E0907-5511-4D41-AA58-5682D131B77A}" destId="{E573E772-0A6B-394D-B95C-9DBCCD067964}" srcOrd="2" destOrd="0" presId="urn:microsoft.com/office/officeart/2008/layout/HalfCircleOrganizationChart"/>
    <dgm:cxn modelId="{AAB79C53-A630-A64F-B41E-F3439A0D345B}" type="presParOf" srcId="{4E9E0907-5511-4D41-AA58-5682D131B77A}" destId="{BD469308-BBEC-C64E-9AC8-2AA24CBB0541}" srcOrd="3" destOrd="0" presId="urn:microsoft.com/office/officeart/2008/layout/HalfCircleOrganizationChart"/>
    <dgm:cxn modelId="{56793C08-7E45-9240-8173-01D6777EE896}" type="presParOf" srcId="{CAAEB6F6-3020-D84F-8F87-A02BA158463E}" destId="{05390AD0-063B-6948-AA80-317E59B3A21C}" srcOrd="1" destOrd="0" presId="urn:microsoft.com/office/officeart/2008/layout/HalfCircleOrganizationChart"/>
    <dgm:cxn modelId="{469E292D-F690-5042-B468-FD170E052666}" type="presParOf" srcId="{CAAEB6F6-3020-D84F-8F87-A02BA158463E}" destId="{6279BA43-BE5A-D742-87DA-07798B65D045}"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6B0D1-268C-0042-BB3B-4E83E80BAB7D}">
      <dsp:nvSpPr>
        <dsp:cNvPr id="0" name=""/>
        <dsp:cNvSpPr/>
      </dsp:nvSpPr>
      <dsp:spPr>
        <a:xfrm>
          <a:off x="0" y="388624"/>
          <a:ext cx="5019610" cy="55293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u="none" kern="1200" dirty="0"/>
            <a:t>Team Members:</a:t>
          </a:r>
        </a:p>
      </dsp:txBody>
      <dsp:txXfrm>
        <a:off x="26992" y="415616"/>
        <a:ext cx="4965626" cy="498953"/>
      </dsp:txXfrm>
    </dsp:sp>
    <dsp:sp modelId="{151604A9-8549-654D-885B-D376C1E8061B}">
      <dsp:nvSpPr>
        <dsp:cNvPr id="0" name=""/>
        <dsp:cNvSpPr/>
      </dsp:nvSpPr>
      <dsp:spPr>
        <a:xfrm>
          <a:off x="0" y="941561"/>
          <a:ext cx="5019610"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73"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dirty="0"/>
        </a:p>
        <a:p>
          <a:pPr marL="285750" lvl="1" indent="-285750" algn="l" defTabSz="1244600">
            <a:lnSpc>
              <a:spcPct val="90000"/>
            </a:lnSpc>
            <a:spcBef>
              <a:spcPct val="0"/>
            </a:spcBef>
            <a:spcAft>
              <a:spcPct val="20000"/>
            </a:spcAft>
            <a:buChar char="•"/>
          </a:pPr>
          <a:r>
            <a:rPr lang="en-US" sz="2800" b="1" kern="1200" dirty="0"/>
            <a:t>Aditya Chirania,181CO104</a:t>
          </a:r>
          <a:endParaRPr lang="en-US" sz="2800" kern="1200" dirty="0"/>
        </a:p>
        <a:p>
          <a:pPr marL="285750" lvl="1" indent="-285750" algn="l" defTabSz="1244600">
            <a:lnSpc>
              <a:spcPct val="90000"/>
            </a:lnSpc>
            <a:spcBef>
              <a:spcPct val="0"/>
            </a:spcBef>
            <a:spcAft>
              <a:spcPct val="20000"/>
            </a:spcAft>
            <a:buChar char="•"/>
          </a:pPr>
          <a:r>
            <a:rPr lang="en-US" sz="2800" b="1" kern="1200" dirty="0"/>
            <a:t>Anusha P. Das, 181CO108</a:t>
          </a:r>
          <a:endParaRPr lang="en-US" sz="2800" kern="1200" dirty="0"/>
        </a:p>
      </dsp:txBody>
      <dsp:txXfrm>
        <a:off x="0" y="941561"/>
        <a:ext cx="5019610" cy="1291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32FE5-ACFB-6A4E-9969-2D2954DEC928}">
      <dsp:nvSpPr>
        <dsp:cNvPr id="0" name=""/>
        <dsp:cNvSpPr/>
      </dsp:nvSpPr>
      <dsp:spPr>
        <a:xfrm>
          <a:off x="0" y="92630"/>
          <a:ext cx="6196474" cy="743242"/>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kern="1200" dirty="0"/>
            <a:t>Fake news can cause considerable misunderstandings in society hence it is imperative to differentiate between Fake and True News.</a:t>
          </a:r>
          <a:endParaRPr lang="en-US" sz="1400" kern="1200" dirty="0"/>
        </a:p>
      </dsp:txBody>
      <dsp:txXfrm>
        <a:off x="36282" y="128912"/>
        <a:ext cx="6123910" cy="670678"/>
      </dsp:txXfrm>
    </dsp:sp>
    <dsp:sp modelId="{97B391B2-4BB6-9846-9C8F-3F757932F049}">
      <dsp:nvSpPr>
        <dsp:cNvPr id="0" name=""/>
        <dsp:cNvSpPr/>
      </dsp:nvSpPr>
      <dsp:spPr>
        <a:xfrm>
          <a:off x="0" y="876192"/>
          <a:ext cx="6196474" cy="743242"/>
        </a:xfrm>
        <a:prstGeom prst="roundRect">
          <a:avLst/>
        </a:prstGeom>
        <a:gradFill rotWithShape="0">
          <a:gsLst>
            <a:gs pos="0">
              <a:schemeClr val="accent2">
                <a:hueOff val="-678113"/>
                <a:satOff val="-414"/>
                <a:lumOff val="1618"/>
                <a:alphaOff val="0"/>
                <a:tint val="96000"/>
                <a:lumMod val="100000"/>
              </a:schemeClr>
            </a:gs>
            <a:gs pos="78000">
              <a:schemeClr val="accent2">
                <a:hueOff val="-678113"/>
                <a:satOff val="-414"/>
                <a:lumOff val="161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kern="1200" dirty="0"/>
            <a:t>This project </a:t>
          </a:r>
          <a:r>
            <a:rPr lang="en-US" sz="1400" i="1" kern="1200" dirty="0" err="1"/>
            <a:t>utilises</a:t>
          </a:r>
          <a:r>
            <a:rPr lang="en-US" sz="1400" i="1" kern="1200" dirty="0"/>
            <a:t> Machine Learning algorithms to perform the classification/prediction of news as Fake or True. </a:t>
          </a:r>
          <a:endParaRPr lang="en-US" sz="1400" kern="1200" dirty="0"/>
        </a:p>
      </dsp:txBody>
      <dsp:txXfrm>
        <a:off x="36282" y="912474"/>
        <a:ext cx="6123910" cy="670678"/>
      </dsp:txXfrm>
    </dsp:sp>
    <dsp:sp modelId="{332EDCB2-6EE5-064C-81D6-0C2B9C63CAD4}">
      <dsp:nvSpPr>
        <dsp:cNvPr id="0" name=""/>
        <dsp:cNvSpPr/>
      </dsp:nvSpPr>
      <dsp:spPr>
        <a:xfrm>
          <a:off x="0" y="1659755"/>
          <a:ext cx="6196474" cy="743242"/>
        </a:xfrm>
        <a:prstGeom prst="roundRect">
          <a:avLst/>
        </a:prstGeom>
        <a:gradFill rotWithShape="0">
          <a:gsLst>
            <a:gs pos="0">
              <a:schemeClr val="accent2">
                <a:hueOff val="-1356225"/>
                <a:satOff val="-828"/>
                <a:lumOff val="3235"/>
                <a:alphaOff val="0"/>
                <a:tint val="96000"/>
                <a:lumMod val="100000"/>
              </a:schemeClr>
            </a:gs>
            <a:gs pos="78000">
              <a:schemeClr val="accent2">
                <a:hueOff val="-1356225"/>
                <a:satOff val="-828"/>
                <a:lumOff val="323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kern="1200" dirty="0"/>
            <a:t>We will depict how good data cleaning techniques can impact the performance of the fake news classifier in this project. </a:t>
          </a:r>
          <a:endParaRPr lang="en-US" sz="1400" kern="1200" dirty="0"/>
        </a:p>
      </dsp:txBody>
      <dsp:txXfrm>
        <a:off x="36282" y="1696037"/>
        <a:ext cx="6123910" cy="670678"/>
      </dsp:txXfrm>
    </dsp:sp>
    <dsp:sp modelId="{8DA15EBF-961D-0C47-8B86-F455EA57A37B}">
      <dsp:nvSpPr>
        <dsp:cNvPr id="0" name=""/>
        <dsp:cNvSpPr/>
      </dsp:nvSpPr>
      <dsp:spPr>
        <a:xfrm>
          <a:off x="0" y="2443317"/>
          <a:ext cx="6196474" cy="743242"/>
        </a:xfrm>
        <a:prstGeom prst="roundRect">
          <a:avLst/>
        </a:prstGeom>
        <a:gradFill rotWithShape="0">
          <a:gsLst>
            <a:gs pos="0">
              <a:schemeClr val="accent2">
                <a:hueOff val="-2034338"/>
                <a:satOff val="-1242"/>
                <a:lumOff val="4853"/>
                <a:alphaOff val="0"/>
                <a:tint val="96000"/>
                <a:lumMod val="100000"/>
              </a:schemeClr>
            </a:gs>
            <a:gs pos="78000">
              <a:schemeClr val="accent2">
                <a:hueOff val="-2034338"/>
                <a:satOff val="-1242"/>
                <a:lumOff val="48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kern="1200"/>
            <a:t>We used text-preprocessing techniques like removing stop words, lemmatization, tokenization, and vectorization before we feed the data to models. </a:t>
          </a:r>
          <a:endParaRPr lang="en-US" sz="1400" kern="1200"/>
        </a:p>
      </dsp:txBody>
      <dsp:txXfrm>
        <a:off x="36282" y="2479599"/>
        <a:ext cx="6123910" cy="670678"/>
      </dsp:txXfrm>
    </dsp:sp>
    <dsp:sp modelId="{569A97DB-BA0C-D84E-8943-E4A8FF144169}">
      <dsp:nvSpPr>
        <dsp:cNvPr id="0" name=""/>
        <dsp:cNvSpPr/>
      </dsp:nvSpPr>
      <dsp:spPr>
        <a:xfrm>
          <a:off x="0" y="3226880"/>
          <a:ext cx="6196474" cy="743242"/>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kern="1200" dirty="0"/>
            <a:t>Fed data to various models and compared their performance. These data cleaning techniques fall under Natural Language Processing (NLP). </a:t>
          </a:r>
          <a:endParaRPr lang="en-US" sz="1400" kern="1200" dirty="0"/>
        </a:p>
      </dsp:txBody>
      <dsp:txXfrm>
        <a:off x="36282" y="3263162"/>
        <a:ext cx="6123910" cy="670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2B051-3245-6749-B415-05858708DA0A}">
      <dsp:nvSpPr>
        <dsp:cNvPr id="0" name=""/>
        <dsp:cNvSpPr/>
      </dsp:nvSpPr>
      <dsp:spPr>
        <a:xfrm>
          <a:off x="0" y="11255"/>
          <a:ext cx="7561737" cy="696881"/>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 broadly divide the working of this project into 4 parts:</a:t>
          </a:r>
        </a:p>
      </dsp:txBody>
      <dsp:txXfrm>
        <a:off x="34019" y="45274"/>
        <a:ext cx="7493699" cy="628843"/>
      </dsp:txXfrm>
    </dsp:sp>
    <dsp:sp modelId="{1E0A7F0E-EE4C-CE4D-A51D-929D340C94C4}">
      <dsp:nvSpPr>
        <dsp:cNvPr id="0" name=""/>
        <dsp:cNvSpPr/>
      </dsp:nvSpPr>
      <dsp:spPr>
        <a:xfrm>
          <a:off x="0" y="708136"/>
          <a:ext cx="7561737" cy="289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85" tIns="27940" rIns="156464" bIns="27940" numCol="1" spcCol="1270" anchor="t" anchorCtr="0">
          <a:noAutofit/>
        </a:bodyPr>
        <a:lstStyle/>
        <a:p>
          <a:pPr marL="171450" lvl="1" indent="-171450" algn="l" defTabSz="755650">
            <a:lnSpc>
              <a:spcPct val="90000"/>
            </a:lnSpc>
            <a:spcBef>
              <a:spcPct val="0"/>
            </a:spcBef>
            <a:spcAft>
              <a:spcPct val="20000"/>
            </a:spcAft>
            <a:buFont typeface="+mj-lt"/>
            <a:buAutoNum type="arabicPeriod"/>
          </a:pPr>
          <a:endParaRPr lang="en-US" sz="1700" kern="1200" dirty="0"/>
        </a:p>
        <a:p>
          <a:pPr marL="171450" lvl="1" indent="-171450" algn="l" defTabSz="755650">
            <a:lnSpc>
              <a:spcPct val="90000"/>
            </a:lnSpc>
            <a:spcBef>
              <a:spcPct val="0"/>
            </a:spcBef>
            <a:spcAft>
              <a:spcPct val="20000"/>
            </a:spcAft>
            <a:buFont typeface="+mj-lt"/>
            <a:buAutoNum type="arabicPeriod"/>
          </a:pPr>
          <a:r>
            <a:rPr lang="en-US" sz="1700" kern="1200" dirty="0"/>
            <a:t>Data Pre-processing &amp; Cleaning</a:t>
          </a:r>
        </a:p>
        <a:p>
          <a:pPr marL="171450" lvl="1" indent="-171450" algn="l" defTabSz="755650">
            <a:lnSpc>
              <a:spcPct val="90000"/>
            </a:lnSpc>
            <a:spcBef>
              <a:spcPct val="0"/>
            </a:spcBef>
            <a:spcAft>
              <a:spcPct val="20000"/>
            </a:spcAft>
            <a:buFont typeface="+mj-lt"/>
            <a:buNone/>
          </a:pPr>
          <a:endParaRPr lang="en-US" sz="1700" kern="1200" dirty="0"/>
        </a:p>
        <a:p>
          <a:pPr marL="171450" lvl="1" indent="-171450" algn="l" defTabSz="755650">
            <a:lnSpc>
              <a:spcPct val="90000"/>
            </a:lnSpc>
            <a:spcBef>
              <a:spcPct val="0"/>
            </a:spcBef>
            <a:spcAft>
              <a:spcPct val="20000"/>
            </a:spcAft>
            <a:buFont typeface="+mj-lt"/>
            <a:buNone/>
          </a:pPr>
          <a:r>
            <a:rPr lang="en-US" sz="1700" kern="1200" dirty="0"/>
            <a:t>2. Feature Extraction</a:t>
          </a:r>
        </a:p>
        <a:p>
          <a:pPr marL="171450" lvl="1" indent="-171450" algn="l" defTabSz="755650">
            <a:lnSpc>
              <a:spcPct val="90000"/>
            </a:lnSpc>
            <a:spcBef>
              <a:spcPct val="0"/>
            </a:spcBef>
            <a:spcAft>
              <a:spcPct val="20000"/>
            </a:spcAft>
            <a:buFont typeface="+mj-lt"/>
            <a:buNone/>
          </a:pPr>
          <a:endParaRPr lang="en-US" sz="1700" kern="1200" dirty="0"/>
        </a:p>
        <a:p>
          <a:pPr marL="171450" lvl="1" indent="-171450" algn="l" defTabSz="755650">
            <a:lnSpc>
              <a:spcPct val="90000"/>
            </a:lnSpc>
            <a:spcBef>
              <a:spcPct val="0"/>
            </a:spcBef>
            <a:spcAft>
              <a:spcPct val="20000"/>
            </a:spcAft>
            <a:buFont typeface="+mj-lt"/>
            <a:buNone/>
          </a:pPr>
          <a:r>
            <a:rPr lang="en-US" sz="1700" kern="1200" dirty="0"/>
            <a:t>3. Applying various(11) Machine Learning models</a:t>
          </a:r>
        </a:p>
        <a:p>
          <a:pPr marL="171450" lvl="1" indent="-171450" algn="l" defTabSz="755650">
            <a:lnSpc>
              <a:spcPct val="90000"/>
            </a:lnSpc>
            <a:spcBef>
              <a:spcPct val="0"/>
            </a:spcBef>
            <a:spcAft>
              <a:spcPct val="20000"/>
            </a:spcAft>
            <a:buFont typeface="+mj-lt"/>
            <a:buNone/>
          </a:pPr>
          <a:endParaRPr lang="en-US" sz="1700" kern="1200" dirty="0"/>
        </a:p>
        <a:p>
          <a:pPr marL="171450" lvl="1" indent="-171450" algn="l" defTabSz="755650">
            <a:lnSpc>
              <a:spcPct val="90000"/>
            </a:lnSpc>
            <a:spcBef>
              <a:spcPct val="0"/>
            </a:spcBef>
            <a:spcAft>
              <a:spcPct val="20000"/>
            </a:spcAft>
            <a:buFont typeface="+mj-lt"/>
            <a:buNone/>
          </a:pPr>
          <a:r>
            <a:rPr lang="en-US" sz="1700" kern="1200" dirty="0"/>
            <a:t>4. Analyzing &amp; comparing the results of the 2 approaches and finally conclusion </a:t>
          </a:r>
        </a:p>
      </dsp:txBody>
      <dsp:txXfrm>
        <a:off x="0" y="708136"/>
        <a:ext cx="7561737" cy="289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618E2F-087F-9D47-8897-5829E511C452}">
      <dsp:nvSpPr>
        <dsp:cNvPr id="0" name=""/>
        <dsp:cNvSpPr/>
      </dsp:nvSpPr>
      <dsp:spPr>
        <a:xfrm>
          <a:off x="0" y="488487"/>
          <a:ext cx="7505700" cy="110044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10 out of 11 models showed better accuracy, recall, precision and f1-score in the second approach. 9 out of 11 models showed lower number of false negatives in the second approach. This implies that processes like removal of stop words, lemmatization and inclusion of all attributes do significantly impact performance of a machine learning model of a fake news classifier.  </a:t>
          </a:r>
        </a:p>
      </dsp:txBody>
      <dsp:txXfrm>
        <a:off x="53719" y="542206"/>
        <a:ext cx="7398262" cy="993007"/>
      </dsp:txXfrm>
    </dsp:sp>
    <dsp:sp modelId="{8C028791-3207-AE4C-A66F-3DD2AC539549}">
      <dsp:nvSpPr>
        <dsp:cNvPr id="0" name=""/>
        <dsp:cNvSpPr/>
      </dsp:nvSpPr>
      <dsp:spPr>
        <a:xfrm>
          <a:off x="0" y="1773252"/>
          <a:ext cx="7505700" cy="133375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We conclude that Passive Aggressive Classifier, Logistic Regression, Gradient Boosting Classifier, and SVM models show the best performance with respect to accuracy, recall, precision, f1-score and false negative values. They exhibit relatively higher values of accuracy with relatively lower values of false negatives. Hence, these models are better choices for the sake of fake news classification.  </a:t>
          </a:r>
        </a:p>
      </dsp:txBody>
      <dsp:txXfrm>
        <a:off x="65109" y="1838361"/>
        <a:ext cx="7375482" cy="12035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E3AE2-2D25-8F43-88B5-FFDA9B449591}">
      <dsp:nvSpPr>
        <dsp:cNvPr id="0" name=""/>
        <dsp:cNvSpPr/>
      </dsp:nvSpPr>
      <dsp:spPr>
        <a:xfrm>
          <a:off x="0" y="50417"/>
          <a:ext cx="7505700" cy="124753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KNN scores an accuracy of 66% along with 47 false negatives as per the first approach. Despite increase in its accuracy in the second approach to 86%, it has very high number of false negative values which is clearly very undesirable. Hence KNN is not an apt model for fake news classification. </a:t>
          </a:r>
          <a:endParaRPr lang="en-IN" sz="1600" kern="1200" dirty="0"/>
        </a:p>
      </dsp:txBody>
      <dsp:txXfrm>
        <a:off x="60900" y="111317"/>
        <a:ext cx="7383900" cy="1125736"/>
      </dsp:txXfrm>
    </dsp:sp>
    <dsp:sp modelId="{FC220B26-7A07-F54F-B630-84CA8AE87E5E}">
      <dsp:nvSpPr>
        <dsp:cNvPr id="0" name=""/>
        <dsp:cNvSpPr/>
      </dsp:nvSpPr>
      <dsp:spPr>
        <a:xfrm>
          <a:off x="0" y="1800901"/>
          <a:ext cx="7505700" cy="127441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Multinomial Naive Bayes, with relatively lower accuracies of 84% and 83% in the first and second approach respectively, have significantly high false negative values of 805 and 853. Hence Multinomial Naive Bayes is not an apt model for fake news classification.</a:t>
          </a:r>
          <a:endParaRPr lang="en-IN" sz="1600" kern="1200" dirty="0"/>
        </a:p>
      </dsp:txBody>
      <dsp:txXfrm>
        <a:off x="62212" y="1863113"/>
        <a:ext cx="7381276" cy="11499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9D9C6-2843-934E-9433-7A15091F8D07}">
      <dsp:nvSpPr>
        <dsp:cNvPr id="0" name=""/>
        <dsp:cNvSpPr/>
      </dsp:nvSpPr>
      <dsp:spPr>
        <a:xfrm>
          <a:off x="2685109" y="388"/>
          <a:ext cx="2434079" cy="243407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73E772-0A6B-394D-B95C-9DBCCD067964}">
      <dsp:nvSpPr>
        <dsp:cNvPr id="0" name=""/>
        <dsp:cNvSpPr/>
      </dsp:nvSpPr>
      <dsp:spPr>
        <a:xfrm>
          <a:off x="2685109" y="388"/>
          <a:ext cx="2434079" cy="243407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F6DFB-8D59-4148-9AA2-88E5E5EA4458}">
      <dsp:nvSpPr>
        <dsp:cNvPr id="0" name=""/>
        <dsp:cNvSpPr/>
      </dsp:nvSpPr>
      <dsp:spPr>
        <a:xfrm>
          <a:off x="1468069" y="438522"/>
          <a:ext cx="4868159" cy="1557811"/>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Thank You</a:t>
          </a:r>
          <a:endParaRPr lang="en-IN" sz="6500" kern="1200"/>
        </a:p>
      </dsp:txBody>
      <dsp:txXfrm>
        <a:off x="1468069" y="438522"/>
        <a:ext cx="4868159" cy="15578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f748189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f748189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cf7481896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cf7481896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f7481896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cf7481896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f7481896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f7481896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f7481896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f7481896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f7481896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f7481896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f7481896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f7481896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cf7481896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cf7481896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cf7481896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cf7481896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f7481896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f7481896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beffd8962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beffd896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f7481896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cf7481896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f7481896b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f7481896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f7481896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f7481896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f7481896b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f7481896b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f7481896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f7481896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cf7481896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cf7481896b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f7481896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f7481896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cf7481896b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cf7481896b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f7481896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f7481896b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0bc51d3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0bc51d3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1764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cf7481896b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cf7481896b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0bc51d38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0bc51d38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0bc51d38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0bc51d38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c7b81675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c7b81675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f7481896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f7481896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f748189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f748189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c7b81675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c7b81675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f7481896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f7481896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f7481896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f7481896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5803643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GB"/>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672998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GB"/>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073178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GB"/>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544374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GB"/>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024417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GB"/>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00520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11997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051549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00458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87701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GB"/>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03EE4F6-BB7C-4840-8629-76CDEE2B13FE}"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33550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03EE4F6-BB7C-4840-8629-76CDEE2B13FE}" type="datetimeFigureOut">
              <a:rPr lang="en-US" smtClean="0"/>
              <a:t>4/22/21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82550490"/>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03EE4F6-BB7C-4840-8629-76CDEE2B13FE}" type="datetimeFigureOut">
              <a:rPr lang="en-US" smtClean="0"/>
              <a:t>4/22/21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5541895"/>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03EE4F6-BB7C-4840-8629-76CDEE2B13FE}" type="datetimeFigureOut">
              <a:rPr lang="en-US" smtClean="0"/>
              <a:t>4/22/21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483922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3EE4F6-BB7C-4840-8629-76CDEE2B13FE}" type="datetimeFigureOut">
              <a:rPr lang="en-US" smtClean="0"/>
              <a:t>4/22/21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4658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GB"/>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E03EE4F6-BB7C-4840-8629-76CDEE2B13FE}" type="datetimeFigureOut">
              <a:rPr lang="en-US" smtClean="0"/>
              <a:t>4/22/21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2239437"/>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Date Placeholder 4"/>
          <p:cNvSpPr>
            <a:spLocks noGrp="1"/>
          </p:cNvSpPr>
          <p:nvPr>
            <p:ph type="dt" sz="half" idx="10"/>
          </p:nvPr>
        </p:nvSpPr>
        <p:spPr/>
        <p:txBody>
          <a:bodyPr/>
          <a:lstStyle/>
          <a:p>
            <a:fld id="{E03EE4F6-BB7C-4840-8629-76CDEE2B13FE}" type="datetimeFigureOut">
              <a:rPr lang="en-US" smtClean="0"/>
              <a:t>4/22/21</a:t>
            </a:fld>
            <a:endParaRPr lang="en-US"/>
          </a:p>
        </p:txBody>
      </p:sp>
    </p:spTree>
    <p:extLst>
      <p:ext uri="{BB962C8B-B14F-4D97-AF65-F5344CB8AC3E}">
        <p14:creationId xmlns:p14="http://schemas.microsoft.com/office/powerpoint/2010/main" val="30673148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E03EE4F6-BB7C-4840-8629-76CDEE2B13FE}" type="datetimeFigureOut">
              <a:rPr lang="en-US" smtClean="0"/>
              <a:t>4/22/21</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3009891"/>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12" r:id="rId13"/>
    <p:sldLayoutId id="2147485013" r:id="rId14"/>
    <p:sldLayoutId id="2147485014" r:id="rId15"/>
    <p:sldLayoutId id="2147485015" r:id="rId16"/>
    <p:sldLayoutId id="2147485016"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c/fake-news/dat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683945" y="312588"/>
            <a:ext cx="5260063" cy="1769710"/>
          </a:xfrm>
          <a:prstGeom prst="rect">
            <a:avLst/>
          </a:prstGeom>
        </p:spPr>
        <p:txBody>
          <a:bodyPr spcFirstLastPara="1" vert="horz" lIns="91440" tIns="45720" rIns="91440" bIns="45720" rtlCol="0" anchor="ctr" anchorCtr="0">
            <a:normAutofit/>
          </a:bodyPr>
          <a:lstStyle/>
          <a:p>
            <a:pPr marL="0" lvl="0" indent="0" algn="l" defTabSz="457200">
              <a:spcAft>
                <a:spcPts val="0"/>
              </a:spcAft>
            </a:pPr>
            <a:r>
              <a:rPr lang="en-US" sz="4000" b="1" u="sng" dirty="0"/>
              <a:t>Fake News Detection</a:t>
            </a:r>
          </a:p>
        </p:txBody>
      </p:sp>
      <p:graphicFrame>
        <p:nvGraphicFramePr>
          <p:cNvPr id="131" name="Google Shape;129;p13">
            <a:extLst>
              <a:ext uri="{FF2B5EF4-FFF2-40B4-BE49-F238E27FC236}">
                <a16:creationId xmlns:a16="http://schemas.microsoft.com/office/drawing/2014/main" id="{B1EB948F-0ED5-4771-8EFA-AB7ABB8CCBCD}"/>
              </a:ext>
            </a:extLst>
          </p:cNvPr>
          <p:cNvGraphicFramePr/>
          <p:nvPr>
            <p:extLst>
              <p:ext uri="{D42A27DB-BD31-4B8C-83A1-F6EECF244321}">
                <p14:modId xmlns:p14="http://schemas.microsoft.com/office/powerpoint/2010/main" val="3816998612"/>
              </p:ext>
            </p:extLst>
          </p:nvPr>
        </p:nvGraphicFramePr>
        <p:xfrm>
          <a:off x="3748048" y="2209046"/>
          <a:ext cx="5019610" cy="2621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8" name="Google Shape;148;p16"/>
          <p:cNvSpPr txBox="1"/>
          <p:nvPr/>
        </p:nvSpPr>
        <p:spPr>
          <a:xfrm>
            <a:off x="507559" y="457200"/>
            <a:ext cx="6289313" cy="606056"/>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2300" u="sng" dirty="0">
                <a:solidFill>
                  <a:schemeClr val="accent1"/>
                </a:solidFill>
                <a:latin typeface="+mj-lt"/>
                <a:ea typeface="+mj-ea"/>
                <a:cs typeface="+mj-cs"/>
                <a:sym typeface="Nunito"/>
              </a:rPr>
              <a:t>Data Pre-Processing (Continued)</a:t>
            </a:r>
          </a:p>
        </p:txBody>
      </p:sp>
      <p:sp>
        <p:nvSpPr>
          <p:cNvPr id="146" name="Google Shape;146;p16"/>
          <p:cNvSpPr txBox="1">
            <a:spLocks noGrp="1"/>
          </p:cNvSpPr>
          <p:nvPr>
            <p:ph type="body" idx="1"/>
          </p:nvPr>
        </p:nvSpPr>
        <p:spPr>
          <a:xfrm>
            <a:off x="513875" y="1063256"/>
            <a:ext cx="8286093" cy="3707920"/>
          </a:xfrm>
          <a:prstGeom prst="rect">
            <a:avLst/>
          </a:prstGeom>
        </p:spPr>
        <p:txBody>
          <a:bodyPr spcFirstLastPara="1" vert="horz" lIns="91440" tIns="45720" rIns="91440" bIns="45720" rtlCol="0" anchorCtr="0">
            <a:normAutofit/>
          </a:bodyPr>
          <a:lstStyle/>
          <a:p>
            <a:pPr marL="0" lvl="0" indent="0" defTabSz="457200">
              <a:spcBef>
                <a:spcPts val="1000"/>
              </a:spcBef>
              <a:buSzPct val="80000"/>
              <a:buNone/>
            </a:pPr>
            <a:r>
              <a:rPr lang="en-US" sz="1800" dirty="0"/>
              <a:t>4. Tokenization of Data</a:t>
            </a:r>
          </a:p>
          <a:p>
            <a:pPr marL="0" lvl="0" indent="0" defTabSz="457200">
              <a:spcBef>
                <a:spcPts val="1000"/>
              </a:spcBef>
              <a:buSzPct val="80000"/>
              <a:buNone/>
            </a:pPr>
            <a:endParaRPr lang="en-US" sz="1800" dirty="0"/>
          </a:p>
          <a:p>
            <a:pPr marL="457200" lvl="0" indent="0" defTabSz="457200">
              <a:spcBef>
                <a:spcPts val="1000"/>
              </a:spcBef>
              <a:buSzPct val="80000"/>
              <a:buFont typeface="Wingdings 3" charset="2"/>
              <a:buChar char=""/>
            </a:pPr>
            <a:endParaRPr lang="en-US" i="1" dirty="0"/>
          </a:p>
        </p:txBody>
      </p:sp>
      <p:pic>
        <p:nvPicPr>
          <p:cNvPr id="3" name="Picture 2" descr="Graphical user interface, text, application, email&#10;&#10;Description automatically generated">
            <a:extLst>
              <a:ext uri="{FF2B5EF4-FFF2-40B4-BE49-F238E27FC236}">
                <a16:creationId xmlns:a16="http://schemas.microsoft.com/office/drawing/2014/main" id="{49277A76-D936-F043-8CB9-FF0CFD0A2779}"/>
              </a:ext>
            </a:extLst>
          </p:cNvPr>
          <p:cNvPicPr>
            <a:picLocks noChangeAspect="1"/>
          </p:cNvPicPr>
          <p:nvPr/>
        </p:nvPicPr>
        <p:blipFill rotWithShape="1">
          <a:blip r:embed="rId3"/>
          <a:srcRect l="10465" t="36383" r="9043" b="43979"/>
          <a:stretch/>
        </p:blipFill>
        <p:spPr>
          <a:xfrm>
            <a:off x="336549" y="1865014"/>
            <a:ext cx="8463419" cy="2498755"/>
          </a:xfrm>
          <a:prstGeom prst="rect">
            <a:avLst/>
          </a:prstGeom>
          <a:ln/>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E1DC-64B6-2C45-A566-C7D834C1D6BD}"/>
              </a:ext>
            </a:extLst>
          </p:cNvPr>
          <p:cNvSpPr>
            <a:spLocks noGrp="1"/>
          </p:cNvSpPr>
          <p:nvPr>
            <p:ph type="title"/>
          </p:nvPr>
        </p:nvSpPr>
        <p:spPr>
          <a:xfrm>
            <a:off x="508001" y="457200"/>
            <a:ext cx="6447501" cy="584791"/>
          </a:xfrm>
        </p:spPr>
        <p:txBody>
          <a:bodyPr>
            <a:normAutofit fontScale="90000"/>
          </a:bodyPr>
          <a:lstStyle/>
          <a:p>
            <a:r>
              <a:rPr lang="en-US" sz="2800" u="sng" dirty="0">
                <a:sym typeface="Nunito"/>
              </a:rPr>
              <a:t>Data Pre-Processing (Continued)</a:t>
            </a:r>
            <a:br>
              <a:rPr lang="en-US" sz="2800" u="sng" dirty="0">
                <a:sym typeface="Nunito"/>
              </a:rPr>
            </a:br>
            <a:endParaRPr lang="en-US" dirty="0"/>
          </a:p>
        </p:txBody>
      </p:sp>
      <p:sp>
        <p:nvSpPr>
          <p:cNvPr id="3" name="Content Placeholder 2">
            <a:extLst>
              <a:ext uri="{FF2B5EF4-FFF2-40B4-BE49-F238E27FC236}">
                <a16:creationId xmlns:a16="http://schemas.microsoft.com/office/drawing/2014/main" id="{B94CBF37-0A17-134A-8F54-E45C1F987244}"/>
              </a:ext>
            </a:extLst>
          </p:cNvPr>
          <p:cNvSpPr>
            <a:spLocks noGrp="1"/>
          </p:cNvSpPr>
          <p:nvPr>
            <p:ph idx="1"/>
          </p:nvPr>
        </p:nvSpPr>
        <p:spPr>
          <a:xfrm>
            <a:off x="508001" y="1041991"/>
            <a:ext cx="8127998" cy="3489031"/>
          </a:xfrm>
        </p:spPr>
        <p:txBody>
          <a:bodyPr>
            <a:normAutofit/>
          </a:bodyPr>
          <a:lstStyle/>
          <a:p>
            <a:pPr marL="0" indent="0">
              <a:buNone/>
            </a:pPr>
            <a:r>
              <a:rPr lang="en-US" sz="1800" dirty="0"/>
              <a:t>5. Removal of stop-words</a:t>
            </a:r>
          </a:p>
          <a:p>
            <a:pPr marL="0" indent="0">
              <a:buNone/>
            </a:pPr>
            <a:endParaRPr lang="en-US" sz="1800" dirty="0"/>
          </a:p>
          <a:p>
            <a:pPr marL="0" indent="0">
              <a:buNone/>
            </a:pPr>
            <a:endParaRPr lang="en-US" sz="1800" dirty="0"/>
          </a:p>
        </p:txBody>
      </p:sp>
      <p:graphicFrame>
        <p:nvGraphicFramePr>
          <p:cNvPr id="4" name="Table 4">
            <a:extLst>
              <a:ext uri="{FF2B5EF4-FFF2-40B4-BE49-F238E27FC236}">
                <a16:creationId xmlns:a16="http://schemas.microsoft.com/office/drawing/2014/main" id="{C7D58A6F-C14D-C044-B90C-6959614759A8}"/>
              </a:ext>
            </a:extLst>
          </p:cNvPr>
          <p:cNvGraphicFramePr>
            <a:graphicFrameLocks noGrp="1"/>
          </p:cNvGraphicFramePr>
          <p:nvPr>
            <p:extLst>
              <p:ext uri="{D42A27DB-BD31-4B8C-83A1-F6EECF244321}">
                <p14:modId xmlns:p14="http://schemas.microsoft.com/office/powerpoint/2010/main" val="1528183772"/>
              </p:ext>
            </p:extLst>
          </p:nvPr>
        </p:nvGraphicFramePr>
        <p:xfrm>
          <a:off x="669850" y="1913481"/>
          <a:ext cx="7793664" cy="2188028"/>
        </p:xfrm>
        <a:graphic>
          <a:graphicData uri="http://schemas.openxmlformats.org/drawingml/2006/table">
            <a:tbl>
              <a:tblPr firstRow="1" bandRow="1">
                <a:tableStyleId>{AF606853-7671-496A-8E4F-DF71F8EC918B}</a:tableStyleId>
              </a:tblPr>
              <a:tblGrid>
                <a:gridCol w="3896832">
                  <a:extLst>
                    <a:ext uri="{9D8B030D-6E8A-4147-A177-3AD203B41FA5}">
                      <a16:colId xmlns:a16="http://schemas.microsoft.com/office/drawing/2014/main" val="1212507387"/>
                    </a:ext>
                  </a:extLst>
                </a:gridCol>
                <a:gridCol w="3896832">
                  <a:extLst>
                    <a:ext uri="{9D8B030D-6E8A-4147-A177-3AD203B41FA5}">
                      <a16:colId xmlns:a16="http://schemas.microsoft.com/office/drawing/2014/main" val="284466810"/>
                    </a:ext>
                  </a:extLst>
                </a:gridCol>
              </a:tblGrid>
              <a:tr h="1094014">
                <a:tc>
                  <a:txBody>
                    <a:bodyPr/>
                    <a:lstStyle/>
                    <a:p>
                      <a:pPr algn="ctr"/>
                      <a:endParaRPr lang="en-US" dirty="0"/>
                    </a:p>
                    <a:p>
                      <a:pPr algn="ctr"/>
                      <a:r>
                        <a:rPr lang="en-US" u="sng" dirty="0"/>
                        <a:t>Before removing stop-words</a:t>
                      </a:r>
                    </a:p>
                  </a:txBody>
                  <a:tcPr>
                    <a:lnL w="28575" cap="flat" cmpd="sng" algn="ctr">
                      <a:solidFill>
                        <a:schemeClr val="tx1">
                          <a:lumMod val="95000"/>
                          <a:lumOff val="5000"/>
                        </a:schemeClr>
                      </a:solidFill>
                      <a:prstDash val="solid"/>
                      <a:round/>
                      <a:headEnd type="none" w="med" len="med"/>
                      <a:tailEnd type="none" w="med" len="med"/>
                    </a:lnL>
                    <a:lnR w="28575" cap="flat" cmpd="sng" algn="ctr">
                      <a:solidFill>
                        <a:schemeClr val="tx1">
                          <a:lumMod val="95000"/>
                          <a:lumOff val="5000"/>
                        </a:schemeClr>
                      </a:solidFill>
                      <a:prstDash val="solid"/>
                      <a:round/>
                      <a:headEnd type="none" w="med" len="med"/>
                      <a:tailEnd type="none" w="med" len="med"/>
                    </a:lnR>
                    <a:lnT w="28575" cap="flat" cmpd="sng" algn="ctr">
                      <a:solidFill>
                        <a:schemeClr val="tx1">
                          <a:lumMod val="95000"/>
                          <a:lumOff val="5000"/>
                        </a:schemeClr>
                      </a:solidFill>
                      <a:prstDash val="solid"/>
                      <a:round/>
                      <a:headEnd type="none" w="med" len="med"/>
                      <a:tailEnd type="none" w="med" len="med"/>
                    </a:lnT>
                    <a:lnB w="28575" cap="flat" cmpd="sng" algn="ctr">
                      <a:solidFill>
                        <a:schemeClr val="tx1">
                          <a:lumMod val="95000"/>
                          <a:lumOff val="5000"/>
                        </a:schemeClr>
                      </a:solidFill>
                      <a:prstDash val="solid"/>
                      <a:round/>
                      <a:headEnd type="none" w="med" len="med"/>
                      <a:tailEnd type="none" w="med" len="med"/>
                    </a:lnB>
                  </a:tcPr>
                </a:tc>
                <a:tc>
                  <a:txBody>
                    <a:bodyPr/>
                    <a:lstStyle/>
                    <a:p>
                      <a:pPr algn="ctr"/>
                      <a:endParaRPr lang="en-US" dirty="0"/>
                    </a:p>
                    <a:p>
                      <a:pPr algn="ctr"/>
                      <a:r>
                        <a:rPr lang="en-US" u="sng" dirty="0"/>
                        <a:t>After removing stop-words</a:t>
                      </a:r>
                    </a:p>
                  </a:txBody>
                  <a:tcPr>
                    <a:lnL w="28575" cap="flat" cmpd="sng" algn="ctr">
                      <a:solidFill>
                        <a:schemeClr val="tx1">
                          <a:lumMod val="95000"/>
                          <a:lumOff val="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3325741704"/>
                  </a:ext>
                </a:extLst>
              </a:tr>
              <a:tr h="1094014">
                <a:tc>
                  <a:txBody>
                    <a:bodyPr/>
                    <a:lstStyle/>
                    <a:p>
                      <a:endParaRPr lang="en-US" dirty="0"/>
                    </a:p>
                    <a:p>
                      <a:endParaRPr lang="en-US" dirty="0"/>
                    </a:p>
                    <a:p>
                      <a:pPr algn="ctr"/>
                      <a:r>
                        <a:rPr lang="en-US" dirty="0"/>
                        <a:t>Does this thing really work? Lets see.</a:t>
                      </a:r>
                    </a:p>
                  </a:txBody>
                  <a:tcPr>
                    <a:lnL w="28575" cap="flat" cmpd="sng" algn="ctr">
                      <a:solidFill>
                        <a:schemeClr val="tx1">
                          <a:lumMod val="95000"/>
                          <a:lumOff val="5000"/>
                        </a:schemeClr>
                      </a:solidFill>
                      <a:prstDash val="solid"/>
                      <a:round/>
                      <a:headEnd type="none" w="med" len="med"/>
                      <a:tailEnd type="none" w="med" len="med"/>
                    </a:lnL>
                    <a:lnR w="28575" cap="flat" cmpd="sng" algn="ctr">
                      <a:solidFill>
                        <a:schemeClr val="tx1">
                          <a:lumMod val="95000"/>
                          <a:lumOff val="5000"/>
                        </a:schemeClr>
                      </a:solidFill>
                      <a:prstDash val="solid"/>
                      <a:round/>
                      <a:headEnd type="none" w="med" len="med"/>
                      <a:tailEnd type="none" w="med" len="med"/>
                    </a:lnR>
                    <a:lnT w="28575" cap="flat" cmpd="sng" algn="ctr">
                      <a:solidFill>
                        <a:schemeClr val="tx1">
                          <a:lumMod val="95000"/>
                          <a:lumOff val="5000"/>
                        </a:schemeClr>
                      </a:solidFill>
                      <a:prstDash val="solid"/>
                      <a:round/>
                      <a:headEnd type="none" w="med" len="med"/>
                      <a:tailEnd type="none" w="med" len="med"/>
                    </a:lnT>
                    <a:lnB w="28575" cap="flat" cmpd="sng" algn="ctr">
                      <a:solidFill>
                        <a:schemeClr val="tx1">
                          <a:lumMod val="95000"/>
                          <a:lumOff val="5000"/>
                        </a:schemeClr>
                      </a:solidFill>
                      <a:prstDash val="solid"/>
                      <a:round/>
                      <a:headEnd type="none" w="med" len="med"/>
                      <a:tailEnd type="none" w="med" len="med"/>
                    </a:lnB>
                  </a:tcPr>
                </a:tc>
                <a:tc>
                  <a:txBody>
                    <a:bodyPr/>
                    <a:lstStyle/>
                    <a:p>
                      <a:endParaRPr lang="en-IN" dirty="0"/>
                    </a:p>
                    <a:p>
                      <a:pPr algn="ctr"/>
                      <a:endParaRPr lang="en-IN" dirty="0"/>
                    </a:p>
                    <a:p>
                      <a:pPr algn="ctr"/>
                      <a:r>
                        <a:rPr lang="en-IN" dirty="0"/>
                        <a:t>['thing', 'really', 'work', 'lets', 'see']</a:t>
                      </a:r>
                      <a:endParaRPr lang="en-US" dirty="0"/>
                    </a:p>
                  </a:txBody>
                  <a:tcPr>
                    <a:lnL w="28575" cap="flat" cmpd="sng" algn="ctr">
                      <a:solidFill>
                        <a:schemeClr val="tx1">
                          <a:lumMod val="95000"/>
                          <a:lumOff val="5000"/>
                        </a:schemeClr>
                      </a:solidFill>
                      <a:prstDash val="solid"/>
                      <a:round/>
                      <a:headEnd type="none" w="med" len="med"/>
                      <a:tailEnd type="none" w="med" len="med"/>
                    </a:lnL>
                    <a:lnR w="28575" cap="flat" cmpd="sng" algn="ctr">
                      <a:solidFill>
                        <a:schemeClr val="tx1">
                          <a:lumMod val="95000"/>
                          <a:lumOff val="5000"/>
                        </a:schemeClr>
                      </a:solidFill>
                      <a:prstDash val="solid"/>
                      <a:round/>
                      <a:headEnd type="none" w="med" len="med"/>
                      <a:tailEnd type="none" w="med" len="med"/>
                    </a:lnR>
                    <a:lnT w="28575" cap="flat" cmpd="sng" algn="ctr">
                      <a:solidFill>
                        <a:schemeClr val="tx1">
                          <a:lumMod val="95000"/>
                          <a:lumOff val="5000"/>
                        </a:schemeClr>
                      </a:solidFill>
                      <a:prstDash val="solid"/>
                      <a:round/>
                      <a:headEnd type="none" w="med" len="med"/>
                      <a:tailEnd type="none" w="med" len="med"/>
                    </a:lnT>
                    <a:lnB w="285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2392399288"/>
                  </a:ext>
                </a:extLst>
              </a:tr>
            </a:tbl>
          </a:graphicData>
        </a:graphic>
      </p:graphicFrame>
    </p:spTree>
    <p:extLst>
      <p:ext uri="{BB962C8B-B14F-4D97-AF65-F5344CB8AC3E}">
        <p14:creationId xmlns:p14="http://schemas.microsoft.com/office/powerpoint/2010/main" val="3940361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3A528804-75A5-BB43-BE4D-903946C1D863}"/>
              </a:ext>
            </a:extLst>
          </p:cNvPr>
          <p:cNvPicPr>
            <a:picLocks noChangeAspect="1"/>
          </p:cNvPicPr>
          <p:nvPr/>
        </p:nvPicPr>
        <p:blipFill rotWithShape="1">
          <a:blip r:embed="rId2"/>
          <a:srcRect l="12145" t="39483" r="9690" b="27029"/>
          <a:stretch/>
        </p:blipFill>
        <p:spPr>
          <a:xfrm>
            <a:off x="744280" y="1233378"/>
            <a:ext cx="7899990" cy="3253562"/>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4" name="TextBox 3">
            <a:extLst>
              <a:ext uri="{FF2B5EF4-FFF2-40B4-BE49-F238E27FC236}">
                <a16:creationId xmlns:a16="http://schemas.microsoft.com/office/drawing/2014/main" id="{22C517A5-E7B4-2E4B-928B-8FE61C6F31BA}"/>
              </a:ext>
            </a:extLst>
          </p:cNvPr>
          <p:cNvSpPr txBox="1"/>
          <p:nvPr/>
        </p:nvSpPr>
        <p:spPr>
          <a:xfrm>
            <a:off x="744280" y="656560"/>
            <a:ext cx="7857461" cy="369332"/>
          </a:xfrm>
          <a:prstGeom prst="rect">
            <a:avLst/>
          </a:prstGeom>
          <a:noFill/>
        </p:spPr>
        <p:txBody>
          <a:bodyPr wrap="square" rtlCol="0">
            <a:spAutoFit/>
          </a:bodyPr>
          <a:lstStyle/>
          <a:p>
            <a:r>
              <a:rPr lang="en-US" dirty="0"/>
              <a:t>The list of </a:t>
            </a:r>
            <a:r>
              <a:rPr lang="en-US" dirty="0" err="1"/>
              <a:t>stopwords</a:t>
            </a:r>
            <a:r>
              <a:rPr lang="en-US" dirty="0"/>
              <a:t> available in the NLTK library are:</a:t>
            </a:r>
          </a:p>
        </p:txBody>
      </p:sp>
    </p:spTree>
    <p:extLst>
      <p:ext uri="{BB962C8B-B14F-4D97-AF65-F5344CB8AC3E}">
        <p14:creationId xmlns:p14="http://schemas.microsoft.com/office/powerpoint/2010/main" val="141027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BD9E-952C-DF43-A54B-2C2FF3B15AD1}"/>
              </a:ext>
            </a:extLst>
          </p:cNvPr>
          <p:cNvSpPr>
            <a:spLocks noGrp="1"/>
          </p:cNvSpPr>
          <p:nvPr>
            <p:ph type="title"/>
          </p:nvPr>
        </p:nvSpPr>
        <p:spPr>
          <a:xfrm>
            <a:off x="508001" y="457200"/>
            <a:ext cx="6447501" cy="466253"/>
          </a:xfrm>
        </p:spPr>
        <p:txBody>
          <a:bodyPr/>
          <a:lstStyle/>
          <a:p>
            <a:r>
              <a:rPr lang="en-US" sz="2400" u="sng" dirty="0">
                <a:sym typeface="Nunito"/>
              </a:rPr>
              <a:t>Data Pre-Processing (Continued)</a:t>
            </a:r>
            <a:endParaRPr lang="en-US" dirty="0"/>
          </a:p>
        </p:txBody>
      </p:sp>
      <p:sp>
        <p:nvSpPr>
          <p:cNvPr id="3" name="Content Placeholder 2">
            <a:extLst>
              <a:ext uri="{FF2B5EF4-FFF2-40B4-BE49-F238E27FC236}">
                <a16:creationId xmlns:a16="http://schemas.microsoft.com/office/drawing/2014/main" id="{545CFB48-60A5-B94F-B649-BAB6F1BCDDD5}"/>
              </a:ext>
            </a:extLst>
          </p:cNvPr>
          <p:cNvSpPr>
            <a:spLocks noGrp="1"/>
          </p:cNvSpPr>
          <p:nvPr>
            <p:ph idx="1"/>
          </p:nvPr>
        </p:nvSpPr>
        <p:spPr>
          <a:xfrm>
            <a:off x="334978" y="1004935"/>
            <a:ext cx="8066637" cy="3526087"/>
          </a:xfrm>
        </p:spPr>
        <p:txBody>
          <a:bodyPr/>
          <a:lstStyle/>
          <a:p>
            <a:pPr marL="0" indent="0">
              <a:buNone/>
            </a:pPr>
            <a:r>
              <a:rPr lang="en-US" sz="1800" dirty="0"/>
              <a:t>6. Lemmatization</a:t>
            </a:r>
          </a:p>
          <a:p>
            <a:pPr marL="0" indent="0">
              <a:buNone/>
            </a:pPr>
            <a:endParaRPr lang="en-US" dirty="0"/>
          </a:p>
          <a:p>
            <a:pPr marL="0" indent="0">
              <a:buNone/>
            </a:pPr>
            <a:endParaRPr lang="en-US" dirty="0"/>
          </a:p>
          <a:p>
            <a:pPr marL="0" indent="0">
              <a:buNone/>
            </a:pPr>
            <a:endParaRPr lang="en-US" dirty="0"/>
          </a:p>
        </p:txBody>
      </p:sp>
      <p:graphicFrame>
        <p:nvGraphicFramePr>
          <p:cNvPr id="8" name="Google Shape;155;p17">
            <a:extLst>
              <a:ext uri="{FF2B5EF4-FFF2-40B4-BE49-F238E27FC236}">
                <a16:creationId xmlns:a16="http://schemas.microsoft.com/office/drawing/2014/main" id="{CE348037-5211-3741-8B48-2684C01B1490}"/>
              </a:ext>
            </a:extLst>
          </p:cNvPr>
          <p:cNvGraphicFramePr/>
          <p:nvPr>
            <p:extLst>
              <p:ext uri="{D42A27DB-BD31-4B8C-83A1-F6EECF244321}">
                <p14:modId xmlns:p14="http://schemas.microsoft.com/office/powerpoint/2010/main" val="1434392743"/>
              </p:ext>
            </p:extLst>
          </p:nvPr>
        </p:nvGraphicFramePr>
        <p:xfrm>
          <a:off x="1063698" y="1701268"/>
          <a:ext cx="6957672" cy="2535754"/>
        </p:xfrm>
        <a:graphic>
          <a:graphicData uri="http://schemas.openxmlformats.org/drawingml/2006/table">
            <a:tbl>
              <a:tblPr>
                <a:tableStyleId>{306799F8-075E-4A3A-A7F6-7FBC6576F1A4}</a:tableStyleId>
              </a:tblPr>
              <a:tblGrid>
                <a:gridCol w="3478836">
                  <a:extLst>
                    <a:ext uri="{9D8B030D-6E8A-4147-A177-3AD203B41FA5}">
                      <a16:colId xmlns:a16="http://schemas.microsoft.com/office/drawing/2014/main" val="20000"/>
                    </a:ext>
                  </a:extLst>
                </a:gridCol>
                <a:gridCol w="3478836">
                  <a:extLst>
                    <a:ext uri="{9D8B030D-6E8A-4147-A177-3AD203B41FA5}">
                      <a16:colId xmlns:a16="http://schemas.microsoft.com/office/drawing/2014/main" val="20001"/>
                    </a:ext>
                  </a:extLst>
                </a:gridCol>
              </a:tblGrid>
              <a:tr h="510724">
                <a:tc>
                  <a:txBody>
                    <a:bodyPr/>
                    <a:lstStyle/>
                    <a:p>
                      <a:pPr marL="0" lvl="0" indent="0" algn="ctr" rtl="0">
                        <a:spcBef>
                          <a:spcPts val="0"/>
                        </a:spcBef>
                        <a:spcAft>
                          <a:spcPts val="0"/>
                        </a:spcAft>
                        <a:buNone/>
                      </a:pPr>
                      <a:r>
                        <a:rPr lang="en-IN" sz="1300" b="1" u="sng" dirty="0">
                          <a:solidFill>
                            <a:schemeClr val="tx2">
                              <a:lumMod val="50000"/>
                            </a:schemeClr>
                          </a:solidFill>
                        </a:rPr>
                        <a:t>Before Lemmatization</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lvl="0" indent="0" algn="ctr" rtl="0">
                        <a:spcBef>
                          <a:spcPts val="0"/>
                        </a:spcBef>
                        <a:spcAft>
                          <a:spcPts val="0"/>
                        </a:spcAft>
                        <a:buNone/>
                      </a:pPr>
                      <a:r>
                        <a:rPr lang="en-IN" sz="1300" b="1" u="sng" dirty="0">
                          <a:solidFill>
                            <a:schemeClr val="tx2">
                              <a:lumMod val="50000"/>
                            </a:schemeClr>
                          </a:solidFill>
                        </a:rPr>
                        <a:t>After Lemmatization</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405006">
                <a:tc>
                  <a:txBody>
                    <a:bodyPr/>
                    <a:lstStyle/>
                    <a:p>
                      <a:pPr marL="0" lvl="0" indent="0" algn="ctr" rtl="0">
                        <a:spcBef>
                          <a:spcPts val="0"/>
                        </a:spcBef>
                        <a:spcAft>
                          <a:spcPts val="0"/>
                        </a:spcAft>
                        <a:buNone/>
                      </a:pPr>
                      <a:r>
                        <a:rPr lang="en-IN" sz="1200" dirty="0">
                          <a:solidFill>
                            <a:schemeClr val="tx2">
                              <a:lumMod val="50000"/>
                            </a:schemeClr>
                          </a:solidFill>
                        </a:rPr>
                        <a:t>kites</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IN" sz="1200" dirty="0">
                          <a:solidFill>
                            <a:schemeClr val="tx2">
                              <a:lumMod val="50000"/>
                            </a:schemeClr>
                          </a:solidFill>
                        </a:rPr>
                        <a:t>kite</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5006">
                <a:tc>
                  <a:txBody>
                    <a:bodyPr/>
                    <a:lstStyle/>
                    <a:p>
                      <a:pPr marL="0" lvl="0" indent="0" algn="ctr" rtl="0">
                        <a:spcBef>
                          <a:spcPts val="0"/>
                        </a:spcBef>
                        <a:spcAft>
                          <a:spcPts val="0"/>
                        </a:spcAft>
                        <a:buNone/>
                      </a:pPr>
                      <a:r>
                        <a:rPr lang="en-IN" sz="1200" dirty="0">
                          <a:solidFill>
                            <a:schemeClr val="tx2">
                              <a:lumMod val="50000"/>
                            </a:schemeClr>
                          </a:solidFill>
                        </a:rPr>
                        <a:t>babies</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IN" sz="1200" dirty="0">
                          <a:solidFill>
                            <a:schemeClr val="tx2">
                              <a:lumMod val="50000"/>
                            </a:schemeClr>
                          </a:solidFill>
                        </a:rPr>
                        <a:t>baby</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5006">
                <a:tc>
                  <a:txBody>
                    <a:bodyPr/>
                    <a:lstStyle/>
                    <a:p>
                      <a:pPr marL="0" lvl="0" indent="0" algn="ctr" rtl="0">
                        <a:spcBef>
                          <a:spcPts val="0"/>
                        </a:spcBef>
                        <a:spcAft>
                          <a:spcPts val="0"/>
                        </a:spcAft>
                        <a:buNone/>
                      </a:pPr>
                      <a:r>
                        <a:rPr lang="en-IN" sz="1200" dirty="0">
                          <a:solidFill>
                            <a:schemeClr val="tx2">
                              <a:lumMod val="50000"/>
                            </a:schemeClr>
                          </a:solidFill>
                        </a:rPr>
                        <a:t>languages</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IN" sz="1200" dirty="0">
                          <a:solidFill>
                            <a:schemeClr val="tx2">
                              <a:lumMod val="50000"/>
                            </a:schemeClr>
                          </a:solidFill>
                        </a:rPr>
                        <a:t>language</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5006">
                <a:tc>
                  <a:txBody>
                    <a:bodyPr/>
                    <a:lstStyle/>
                    <a:p>
                      <a:pPr marL="0" lvl="0" indent="0" algn="ctr" rtl="0">
                        <a:spcBef>
                          <a:spcPts val="0"/>
                        </a:spcBef>
                        <a:spcAft>
                          <a:spcPts val="0"/>
                        </a:spcAft>
                        <a:buNone/>
                      </a:pPr>
                      <a:r>
                        <a:rPr lang="en-IN" sz="1200" dirty="0">
                          <a:solidFill>
                            <a:schemeClr val="tx2">
                              <a:lumMod val="50000"/>
                            </a:schemeClr>
                          </a:solidFill>
                        </a:rPr>
                        <a:t>cities</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IN" sz="1200" dirty="0">
                          <a:solidFill>
                            <a:schemeClr val="tx2">
                              <a:lumMod val="50000"/>
                            </a:schemeClr>
                          </a:solidFill>
                        </a:rPr>
                        <a:t>city</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05006">
                <a:tc>
                  <a:txBody>
                    <a:bodyPr/>
                    <a:lstStyle/>
                    <a:p>
                      <a:pPr marL="0" lvl="0" indent="0" algn="ctr" rtl="0">
                        <a:spcBef>
                          <a:spcPts val="0"/>
                        </a:spcBef>
                        <a:spcAft>
                          <a:spcPts val="0"/>
                        </a:spcAft>
                        <a:buNone/>
                      </a:pPr>
                      <a:r>
                        <a:rPr lang="en-IN" sz="1200" dirty="0">
                          <a:solidFill>
                            <a:schemeClr val="tx2">
                              <a:lumMod val="50000"/>
                            </a:schemeClr>
                          </a:solidFill>
                        </a:rPr>
                        <a:t>mice</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IN" sz="1200" dirty="0">
                          <a:solidFill>
                            <a:schemeClr val="tx2">
                              <a:lumMod val="50000"/>
                            </a:schemeClr>
                          </a:solidFill>
                        </a:rPr>
                        <a:t>mouse</a:t>
                      </a:r>
                      <a:endParaRPr lang="en-IN" sz="1200" i="1" dirty="0">
                        <a:solidFill>
                          <a:schemeClr val="tx2">
                            <a:lumMod val="50000"/>
                          </a:schemeClr>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4202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87D0-38EB-1141-A3BF-2D6522A03A72}"/>
              </a:ext>
            </a:extLst>
          </p:cNvPr>
          <p:cNvSpPr>
            <a:spLocks noGrp="1"/>
          </p:cNvSpPr>
          <p:nvPr>
            <p:ph type="title"/>
          </p:nvPr>
        </p:nvSpPr>
        <p:spPr>
          <a:xfrm>
            <a:off x="508000" y="186246"/>
            <a:ext cx="6447501" cy="576072"/>
          </a:xfrm>
        </p:spPr>
        <p:txBody>
          <a:bodyPr>
            <a:normAutofit/>
          </a:bodyPr>
          <a:lstStyle/>
          <a:p>
            <a:r>
              <a:rPr lang="en-US" sz="2400" u="sng" dirty="0">
                <a:sym typeface="Nunito"/>
              </a:rPr>
              <a:t>Data Pre-Processing (Continued)</a:t>
            </a:r>
            <a:endParaRPr lang="en-US" sz="2000" dirty="0"/>
          </a:p>
        </p:txBody>
      </p:sp>
      <p:sp>
        <p:nvSpPr>
          <p:cNvPr id="3" name="Content Placeholder 2">
            <a:extLst>
              <a:ext uri="{FF2B5EF4-FFF2-40B4-BE49-F238E27FC236}">
                <a16:creationId xmlns:a16="http://schemas.microsoft.com/office/drawing/2014/main" id="{3F6ED5EB-1D70-9E45-A954-49383173962D}"/>
              </a:ext>
            </a:extLst>
          </p:cNvPr>
          <p:cNvSpPr>
            <a:spLocks noGrp="1"/>
          </p:cNvSpPr>
          <p:nvPr>
            <p:ph idx="1"/>
          </p:nvPr>
        </p:nvSpPr>
        <p:spPr>
          <a:xfrm>
            <a:off x="508001" y="841248"/>
            <a:ext cx="8178799" cy="3689774"/>
          </a:xfrm>
        </p:spPr>
        <p:txBody>
          <a:bodyPr>
            <a:normAutofit/>
          </a:bodyPr>
          <a:lstStyle/>
          <a:p>
            <a:pPr marL="0" indent="0">
              <a:buNone/>
            </a:pPr>
            <a:r>
              <a:rPr lang="en-US" sz="1800" dirty="0"/>
              <a:t>7. Count Vectorization</a:t>
            </a:r>
          </a:p>
          <a:p>
            <a:pPr marL="0" indent="0">
              <a:buNone/>
            </a:pPr>
            <a:endParaRPr lang="en-US" sz="1800" dirty="0"/>
          </a:p>
          <a:p>
            <a:pPr marL="0" indent="0">
              <a:buNone/>
            </a:pPr>
            <a:r>
              <a:rPr lang="en-IN" dirty="0"/>
              <a:t>Example: </a:t>
            </a:r>
            <a:br>
              <a:rPr lang="en-IN" dirty="0"/>
            </a:br>
            <a:r>
              <a:rPr lang="en-IN" dirty="0"/>
              <a:t>Sentence 1: "the sky is blue sky"</a:t>
            </a:r>
            <a:br>
              <a:rPr lang="en-IN" dirty="0"/>
            </a:br>
            <a:r>
              <a:rPr lang="en-IN" dirty="0"/>
              <a:t>Sentence 2: "the sun is bright sun"</a:t>
            </a:r>
            <a:br>
              <a:rPr lang="en-IN" dirty="0"/>
            </a:br>
            <a:r>
              <a:rPr lang="en-IN" dirty="0"/>
              <a:t>Feature set: ['blue', 'is', 'the’, 'sun’, 'bright', 'sky']</a:t>
            </a:r>
            <a:br>
              <a:rPr lang="en-IN" dirty="0"/>
            </a:br>
            <a:br>
              <a:rPr lang="en-IN" dirty="0"/>
            </a:br>
            <a:r>
              <a:rPr lang="en-IN" dirty="0"/>
              <a:t>Resulting Matrix: </a:t>
            </a:r>
            <a:br>
              <a:rPr lang="en-IN" dirty="0"/>
            </a:br>
            <a:r>
              <a:rPr lang="en-IN" dirty="0"/>
              <a:t>[[1 1 1 0 0 2]</a:t>
            </a:r>
            <a:br>
              <a:rPr lang="en-IN" dirty="0"/>
            </a:br>
            <a:r>
              <a:rPr lang="en-IN" dirty="0"/>
              <a:t> [0 1 1 2 1 0]]</a:t>
            </a:r>
            <a:endParaRPr lang="en-US" sz="1800" dirty="0"/>
          </a:p>
        </p:txBody>
      </p:sp>
    </p:spTree>
    <p:extLst>
      <p:ext uri="{BB962C8B-B14F-4D97-AF65-F5344CB8AC3E}">
        <p14:creationId xmlns:p14="http://schemas.microsoft.com/office/powerpoint/2010/main" val="1577192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19150" y="1184100"/>
            <a:ext cx="7505700" cy="44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IN" sz="1450">
                <a:solidFill>
                  <a:srgbClr val="333333"/>
                </a:solidFill>
              </a:rPr>
              <a:t>8. TF-IDF Transformation</a:t>
            </a:r>
          </a:p>
        </p:txBody>
      </p:sp>
      <p:sp>
        <p:nvSpPr>
          <p:cNvPr id="167" name="Google Shape;167;p19"/>
          <p:cNvSpPr txBox="1">
            <a:spLocks noGrp="1"/>
          </p:cNvSpPr>
          <p:nvPr>
            <p:ph type="body" idx="1"/>
          </p:nvPr>
        </p:nvSpPr>
        <p:spPr>
          <a:xfrm>
            <a:off x="819150" y="1712150"/>
            <a:ext cx="3156000" cy="2415900"/>
          </a:xfrm>
          <a:prstGeom prst="rect">
            <a:avLst/>
          </a:prstGeom>
        </p:spPr>
        <p:txBody>
          <a:bodyPr spcFirstLastPara="1" wrap="square" lIns="91425" tIns="91425" rIns="91425" bIns="91425" anchor="t" anchorCtr="0">
            <a:noAutofit/>
          </a:bodyPr>
          <a:lstStyle/>
          <a:p>
            <a:pPr marL="457200" lvl="0" indent="-362346" algn="l" rtl="0">
              <a:lnSpc>
                <a:spcPct val="105000"/>
              </a:lnSpc>
              <a:spcBef>
                <a:spcPts val="0"/>
              </a:spcBef>
              <a:spcAft>
                <a:spcPts val="0"/>
              </a:spcAft>
              <a:buSzPts val="2106"/>
              <a:buChar char="●"/>
            </a:pPr>
            <a:r>
              <a:rPr lang="en-IN" sz="2106" i="1"/>
              <a:t>Term Frequency (TF) </a:t>
            </a:r>
          </a:p>
          <a:p>
            <a:pPr marL="457200" lvl="0" indent="-362346" algn="l" rtl="0">
              <a:lnSpc>
                <a:spcPct val="105000"/>
              </a:lnSpc>
              <a:spcBef>
                <a:spcPts val="0"/>
              </a:spcBef>
              <a:spcAft>
                <a:spcPts val="0"/>
              </a:spcAft>
              <a:buSzPts val="2106"/>
              <a:buChar char="●"/>
            </a:pPr>
            <a:r>
              <a:rPr lang="en-IN" sz="2106" i="1"/>
              <a:t>Inverse Document Frequency (IDF)            </a:t>
            </a:r>
          </a:p>
          <a:p>
            <a:pPr marL="457200" lvl="0" indent="-362346" algn="l" rtl="0">
              <a:lnSpc>
                <a:spcPct val="105000"/>
              </a:lnSpc>
              <a:spcBef>
                <a:spcPts val="0"/>
              </a:spcBef>
              <a:spcAft>
                <a:spcPts val="0"/>
              </a:spcAft>
              <a:buSzPts val="2106"/>
              <a:buChar char="●"/>
            </a:pPr>
            <a:r>
              <a:rPr lang="en-IN" sz="2106" i="1"/>
              <a:t>TF-IDF Value = tf * idf</a:t>
            </a:r>
          </a:p>
          <a:p>
            <a:pPr marL="0" lvl="0" indent="0" algn="l" rtl="0">
              <a:lnSpc>
                <a:spcPct val="105000"/>
              </a:lnSpc>
              <a:spcBef>
                <a:spcPts val="1200"/>
              </a:spcBef>
              <a:spcAft>
                <a:spcPts val="0"/>
              </a:spcAft>
              <a:buSzPts val="688"/>
              <a:buNone/>
            </a:pPr>
            <a:r>
              <a:rPr lang="en-IN" sz="1506"/>
              <a:t>  </a:t>
            </a:r>
          </a:p>
          <a:p>
            <a:pPr marL="0" lvl="0" indent="0" algn="l" rtl="0">
              <a:lnSpc>
                <a:spcPct val="105000"/>
              </a:lnSpc>
              <a:spcBef>
                <a:spcPts val="1200"/>
              </a:spcBef>
              <a:spcAft>
                <a:spcPts val="0"/>
              </a:spcAft>
              <a:buSzPts val="688"/>
              <a:buNone/>
            </a:pPr>
            <a:r>
              <a:rPr lang="en-IN" sz="1506"/>
              <a:t>                  </a:t>
            </a:r>
          </a:p>
          <a:p>
            <a:pPr marL="0" lvl="0" indent="0" algn="l" rtl="0">
              <a:lnSpc>
                <a:spcPct val="105000"/>
              </a:lnSpc>
              <a:spcBef>
                <a:spcPts val="1200"/>
              </a:spcBef>
              <a:spcAft>
                <a:spcPts val="1200"/>
              </a:spcAft>
              <a:buSzPts val="688"/>
              <a:buNone/>
            </a:pPr>
            <a:endParaRPr lang="en-IN" sz="1506"/>
          </a:p>
        </p:txBody>
      </p:sp>
      <p:pic>
        <p:nvPicPr>
          <p:cNvPr id="168" name="Google Shape;168;p19"/>
          <p:cNvPicPr preferRelativeResize="0"/>
          <p:nvPr/>
        </p:nvPicPr>
        <p:blipFill>
          <a:blip r:embed="rId3">
            <a:alphaModFix/>
          </a:blip>
          <a:stretch>
            <a:fillRect/>
          </a:stretch>
        </p:blipFill>
        <p:spPr>
          <a:xfrm>
            <a:off x="4173100" y="1712150"/>
            <a:ext cx="3717750" cy="915350"/>
          </a:xfrm>
          <a:prstGeom prst="rect">
            <a:avLst/>
          </a:prstGeom>
          <a:noFill/>
          <a:ln>
            <a:noFill/>
          </a:ln>
          <a:effectLst>
            <a:outerShdw blurRad="157163" dist="152400" dir="7140000" algn="bl" rotWithShape="0">
              <a:srgbClr val="000000">
                <a:alpha val="50000"/>
              </a:srgbClr>
            </a:outerShdw>
          </a:effectLst>
        </p:spPr>
      </p:pic>
      <p:pic>
        <p:nvPicPr>
          <p:cNvPr id="169" name="Google Shape;169;p19"/>
          <p:cNvPicPr preferRelativeResize="0"/>
          <p:nvPr/>
        </p:nvPicPr>
        <p:blipFill>
          <a:blip r:embed="rId4">
            <a:alphaModFix/>
          </a:blip>
          <a:stretch>
            <a:fillRect/>
          </a:stretch>
        </p:blipFill>
        <p:spPr>
          <a:xfrm>
            <a:off x="4173100" y="3164150"/>
            <a:ext cx="3413250" cy="814526"/>
          </a:xfrm>
          <a:prstGeom prst="rect">
            <a:avLst/>
          </a:prstGeom>
          <a:noFill/>
          <a:ln>
            <a:noFill/>
          </a:ln>
          <a:effectLst>
            <a:outerShdw blurRad="171450" dist="123825" dir="5400000" algn="bl" rotWithShape="0">
              <a:srgbClr val="000000">
                <a:alpha val="50000"/>
              </a:srgbClr>
            </a:outerShdw>
          </a:effectLst>
        </p:spPr>
      </p:pic>
      <p:sp>
        <p:nvSpPr>
          <p:cNvPr id="170" name="Google Shape;170;p19"/>
          <p:cNvSpPr txBox="1"/>
          <p:nvPr/>
        </p:nvSpPr>
        <p:spPr>
          <a:xfrm>
            <a:off x="695825" y="545375"/>
            <a:ext cx="7578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u="sng" dirty="0">
                <a:solidFill>
                  <a:schemeClr val="lt1"/>
                </a:solidFill>
                <a:latin typeface="Nunito"/>
                <a:ea typeface="Nunito"/>
                <a:cs typeface="Nunito"/>
                <a:sym typeface="Nunito"/>
              </a:rPr>
              <a:t>Data Pre-Processing (Continued)</a:t>
            </a:r>
          </a:p>
          <a:p>
            <a:pPr marL="0" lvl="0" indent="0" algn="l" rtl="0">
              <a:spcBef>
                <a:spcPts val="0"/>
              </a:spcBef>
              <a:spcAft>
                <a:spcPts val="0"/>
              </a:spcAft>
              <a:buNone/>
            </a:pPr>
            <a:endParaRPr lang="en-IN" dirty="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819150" y="590250"/>
            <a:ext cx="7505700" cy="96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Top 20 unigrams before stop words removed</a:t>
            </a:r>
            <a:endParaRPr dirty="0"/>
          </a:p>
          <a:p>
            <a:pPr marL="0" lvl="0" indent="0" algn="l" rtl="0">
              <a:spcBef>
                <a:spcPts val="0"/>
              </a:spcBef>
              <a:spcAft>
                <a:spcPts val="0"/>
              </a:spcAft>
              <a:buNone/>
            </a:pPr>
            <a:endParaRPr sz="1100" dirty="0"/>
          </a:p>
          <a:p>
            <a:pPr marL="0" lvl="0" indent="0" algn="l" rtl="0">
              <a:lnSpc>
                <a:spcPct val="115000"/>
              </a:lnSpc>
              <a:spcBef>
                <a:spcPts val="0"/>
              </a:spcBef>
              <a:spcAft>
                <a:spcPts val="0"/>
              </a:spcAft>
              <a:buNone/>
            </a:pPr>
            <a:r>
              <a:rPr lang="en" sz="1411" dirty="0">
                <a:solidFill>
                  <a:srgbClr val="000000"/>
                </a:solidFill>
                <a:latin typeface="Arial"/>
                <a:ea typeface="Arial"/>
                <a:cs typeface="Arial"/>
                <a:sym typeface="Arial"/>
              </a:rPr>
              <a:t>Stop words like “the”, ”to”, ”of”, ”and</a:t>
            </a:r>
            <a:r>
              <a:rPr lang="en" sz="1411">
                <a:solidFill>
                  <a:srgbClr val="000000"/>
                </a:solidFill>
                <a:latin typeface="Arial"/>
                <a:ea typeface="Arial"/>
                <a:cs typeface="Arial"/>
                <a:sym typeface="Arial"/>
              </a:rPr>
              <a:t>”, etc. </a:t>
            </a:r>
            <a:r>
              <a:rPr lang="en" sz="1411" dirty="0">
                <a:solidFill>
                  <a:srgbClr val="000000"/>
                </a:solidFill>
                <a:latin typeface="Arial"/>
                <a:ea typeface="Arial"/>
                <a:cs typeface="Arial"/>
                <a:sym typeface="Arial"/>
              </a:rPr>
              <a:t>are amongst the most frequent words present in the dataset</a:t>
            </a:r>
            <a:endParaRPr sz="3111" dirty="0"/>
          </a:p>
        </p:txBody>
      </p:sp>
      <p:pic>
        <p:nvPicPr>
          <p:cNvPr id="183" name="Google Shape;183;p21"/>
          <p:cNvPicPr preferRelativeResize="0"/>
          <p:nvPr/>
        </p:nvPicPr>
        <p:blipFill>
          <a:blip r:embed="rId3">
            <a:alphaModFix/>
          </a:blip>
          <a:stretch>
            <a:fillRect/>
          </a:stretch>
        </p:blipFill>
        <p:spPr>
          <a:xfrm>
            <a:off x="819150" y="1553850"/>
            <a:ext cx="7721346" cy="3200525"/>
          </a:xfrm>
          <a:prstGeom prst="rect">
            <a:avLst/>
          </a:prstGeom>
          <a:ln/>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819150" y="5685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Top 20 Unigrams after stop words removal </a:t>
            </a:r>
            <a:endParaRPr/>
          </a:p>
          <a:p>
            <a:pPr marL="0" lvl="0" indent="0" algn="l" rtl="0">
              <a:lnSpc>
                <a:spcPct val="115000"/>
              </a:lnSpc>
              <a:spcBef>
                <a:spcPts val="300"/>
              </a:spcBef>
              <a:spcAft>
                <a:spcPts val="0"/>
              </a:spcAft>
              <a:buNone/>
            </a:pPr>
            <a:r>
              <a:rPr lang="en" sz="1522">
                <a:solidFill>
                  <a:srgbClr val="000000"/>
                </a:solidFill>
                <a:latin typeface="Arial"/>
                <a:ea typeface="Arial"/>
                <a:cs typeface="Arial"/>
                <a:sym typeface="Arial"/>
              </a:rPr>
              <a:t>Words like “said”, “mr”, “trump”, “new”, “people”,”year” etc are most frequent</a:t>
            </a:r>
            <a:endParaRPr sz="3222"/>
          </a:p>
        </p:txBody>
      </p:sp>
      <p:pic>
        <p:nvPicPr>
          <p:cNvPr id="189" name="Google Shape;189;p22"/>
          <p:cNvPicPr preferRelativeResize="0"/>
          <p:nvPr/>
        </p:nvPicPr>
        <p:blipFill>
          <a:blip r:embed="rId3">
            <a:alphaModFix/>
          </a:blip>
          <a:stretch>
            <a:fillRect/>
          </a:stretch>
        </p:blipFill>
        <p:spPr>
          <a:xfrm>
            <a:off x="939550" y="1457525"/>
            <a:ext cx="6890125" cy="3336650"/>
          </a:xfrm>
          <a:prstGeom prst="rect">
            <a:avLst/>
          </a:prstGeom>
          <a:ln/>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819150" y="46015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 20 bigrams before removing stop words</a:t>
            </a:r>
            <a:endParaRPr/>
          </a:p>
          <a:p>
            <a:pPr marL="0" lvl="0" indent="0" algn="l" rtl="0">
              <a:lnSpc>
                <a:spcPct val="115000"/>
              </a:lnSpc>
              <a:spcBef>
                <a:spcPts val="300"/>
              </a:spcBef>
              <a:spcAft>
                <a:spcPts val="0"/>
              </a:spcAft>
              <a:buNone/>
            </a:pPr>
            <a:endParaRPr sz="1700">
              <a:solidFill>
                <a:schemeClr val="accent3"/>
              </a:solidFill>
              <a:latin typeface="Arial"/>
              <a:ea typeface="Arial"/>
              <a:cs typeface="Arial"/>
              <a:sym typeface="Arial"/>
            </a:endParaRPr>
          </a:p>
        </p:txBody>
      </p:sp>
      <p:pic>
        <p:nvPicPr>
          <p:cNvPr id="195" name="Google Shape;195;p23"/>
          <p:cNvPicPr preferRelativeResize="0"/>
          <p:nvPr/>
        </p:nvPicPr>
        <p:blipFill>
          <a:blip r:embed="rId3">
            <a:alphaModFix/>
          </a:blip>
          <a:stretch>
            <a:fillRect/>
          </a:stretch>
        </p:blipFill>
        <p:spPr>
          <a:xfrm>
            <a:off x="819150" y="1337075"/>
            <a:ext cx="7335776" cy="3501625"/>
          </a:xfrm>
          <a:prstGeom prst="rect">
            <a:avLst/>
          </a:prstGeom>
          <a:ln/>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819150" y="517975"/>
            <a:ext cx="7505700" cy="542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 20 bigrams after removing stop words</a:t>
            </a:r>
            <a:endParaRPr/>
          </a:p>
        </p:txBody>
      </p:sp>
      <p:pic>
        <p:nvPicPr>
          <p:cNvPr id="201" name="Google Shape;201;p24"/>
          <p:cNvPicPr preferRelativeResize="0"/>
          <p:nvPr/>
        </p:nvPicPr>
        <p:blipFill>
          <a:blip r:embed="rId3">
            <a:alphaModFix/>
          </a:blip>
          <a:stretch>
            <a:fillRect/>
          </a:stretch>
        </p:blipFill>
        <p:spPr>
          <a:xfrm>
            <a:off x="819150" y="1228650"/>
            <a:ext cx="7505700" cy="3553475"/>
          </a:xfrm>
          <a:prstGeom prst="rect">
            <a:avLst/>
          </a:prstGeom>
          <a:ln/>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489360" y="1036864"/>
            <a:ext cx="1741795" cy="306977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000" u="sng" dirty="0"/>
              <a:t>Introduction</a:t>
            </a:r>
          </a:p>
        </p:txBody>
      </p:sp>
      <p:graphicFrame>
        <p:nvGraphicFramePr>
          <p:cNvPr id="150" name="Google Shape;135;p14">
            <a:extLst>
              <a:ext uri="{FF2B5EF4-FFF2-40B4-BE49-F238E27FC236}">
                <a16:creationId xmlns:a16="http://schemas.microsoft.com/office/drawing/2014/main" id="{A8435B75-6FCA-4349-A7BD-0D3B9FE733A8}"/>
              </a:ext>
            </a:extLst>
          </p:cNvPr>
          <p:cNvGraphicFramePr/>
          <p:nvPr>
            <p:extLst>
              <p:ext uri="{D42A27DB-BD31-4B8C-83A1-F6EECF244321}">
                <p14:modId xmlns:p14="http://schemas.microsoft.com/office/powerpoint/2010/main" val="575157351"/>
              </p:ext>
            </p:extLst>
          </p:nvPr>
        </p:nvGraphicFramePr>
        <p:xfrm>
          <a:off x="2462543" y="708422"/>
          <a:ext cx="6196474" cy="4062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5"/>
          <p:cNvPicPr preferRelativeResize="0"/>
          <p:nvPr/>
        </p:nvPicPr>
        <p:blipFill>
          <a:blip r:embed="rId3">
            <a:alphaModFix/>
          </a:blip>
          <a:stretch>
            <a:fillRect/>
          </a:stretch>
        </p:blipFill>
        <p:spPr>
          <a:xfrm>
            <a:off x="457725" y="349325"/>
            <a:ext cx="8203100" cy="4264175"/>
          </a:xfrm>
          <a:prstGeom prst="rect">
            <a:avLst/>
          </a:prstGeom>
          <a:ln/>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6"/>
          <p:cNvPicPr preferRelativeResize="0"/>
          <p:nvPr/>
        </p:nvPicPr>
        <p:blipFill>
          <a:blip r:embed="rId3">
            <a:alphaModFix/>
          </a:blip>
          <a:stretch>
            <a:fillRect/>
          </a:stretch>
        </p:blipFill>
        <p:spPr>
          <a:xfrm>
            <a:off x="607875" y="542050"/>
            <a:ext cx="7928250" cy="4035300"/>
          </a:xfrm>
          <a:prstGeom prst="rect">
            <a:avLst/>
          </a:prstGeom>
          <a:ln/>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819150" y="411950"/>
            <a:ext cx="7612800" cy="4237800"/>
          </a:xfrm>
          <a:prstGeom prst="rect">
            <a:avLst/>
          </a:prstGeom>
        </p:spPr>
        <p:txBody>
          <a:bodyPr spcFirstLastPara="1" wrap="square" lIns="91425" tIns="91425" rIns="91425" bIns="91425" anchor="t" anchorCtr="0">
            <a:normAutofit/>
          </a:bodyPr>
          <a:lstStyle/>
          <a:p>
            <a:pPr marL="0" lvl="0" indent="0" algn="l" rtl="0">
              <a:lnSpc>
                <a:spcPct val="115000"/>
              </a:lnSpc>
              <a:spcBef>
                <a:spcPts val="2000"/>
              </a:spcBef>
              <a:spcAft>
                <a:spcPts val="0"/>
              </a:spcAft>
              <a:buNone/>
            </a:pPr>
            <a:r>
              <a:rPr lang="en" sz="2200" dirty="0">
                <a:solidFill>
                  <a:srgbClr val="000000"/>
                </a:solidFill>
                <a:latin typeface="Arial"/>
                <a:ea typeface="Arial"/>
                <a:cs typeface="Arial"/>
                <a:sym typeface="Arial"/>
              </a:rPr>
              <a:t>Models Applied </a:t>
            </a:r>
            <a:endParaRPr sz="2200" dirty="0">
              <a:solidFill>
                <a:srgbClr val="000000"/>
              </a:solidFill>
              <a:latin typeface="Arial"/>
              <a:ea typeface="Arial"/>
              <a:cs typeface="Arial"/>
              <a:sym typeface="Arial"/>
            </a:endParaRPr>
          </a:p>
          <a:p>
            <a:pPr marL="0" lvl="0" indent="0" algn="l" rtl="0">
              <a:lnSpc>
                <a:spcPct val="115000"/>
              </a:lnSpc>
              <a:spcBef>
                <a:spcPts val="600"/>
              </a:spcBef>
              <a:spcAft>
                <a:spcPts val="0"/>
              </a:spcAft>
              <a:buNone/>
            </a:pPr>
            <a:r>
              <a:rPr lang="en" sz="1500" dirty="0">
                <a:solidFill>
                  <a:srgbClr val="000000"/>
                </a:solidFill>
                <a:latin typeface="Arial"/>
                <a:ea typeface="Arial"/>
                <a:cs typeface="Arial"/>
                <a:sym typeface="Arial"/>
              </a:rPr>
              <a:t>We have applied models with 2 approaches to data cleaning: </a:t>
            </a:r>
            <a:endParaRPr sz="150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dirty="0">
              <a:solidFill>
                <a:srgbClr val="000000"/>
              </a:solidFill>
              <a:latin typeface="Arial"/>
              <a:ea typeface="Arial"/>
              <a:cs typeface="Arial"/>
              <a:sym typeface="Arial"/>
            </a:endParaRPr>
          </a:p>
          <a:p>
            <a:pPr marL="457200" lvl="0" indent="-323850" algn="l" rtl="0">
              <a:lnSpc>
                <a:spcPct val="115000"/>
              </a:lnSpc>
              <a:spcBef>
                <a:spcPts val="0"/>
              </a:spcBef>
              <a:spcAft>
                <a:spcPts val="0"/>
              </a:spcAft>
              <a:buClr>
                <a:srgbClr val="000000"/>
              </a:buClr>
              <a:buSzPts val="1500"/>
              <a:buFont typeface="Arial"/>
              <a:buChar char="●"/>
            </a:pPr>
            <a:r>
              <a:rPr lang="en" sz="1500" b="1" u="sng" dirty="0">
                <a:solidFill>
                  <a:srgbClr val="000000"/>
                </a:solidFill>
                <a:latin typeface="Arial"/>
                <a:ea typeface="Arial"/>
                <a:cs typeface="Arial"/>
                <a:sym typeface="Arial"/>
              </a:rPr>
              <a:t>Approach 1:</a:t>
            </a:r>
            <a:r>
              <a:rPr lang="en" sz="1500" dirty="0">
                <a:solidFill>
                  <a:srgbClr val="000000"/>
                </a:solidFill>
                <a:latin typeface="Arial"/>
                <a:ea typeface="Arial"/>
                <a:cs typeface="Arial"/>
                <a:sym typeface="Arial"/>
              </a:rPr>
              <a:t> In the first approach, we have selected only one feature </a:t>
            </a:r>
            <a:r>
              <a:rPr lang="en" sz="1500" dirty="0" err="1">
                <a:solidFill>
                  <a:srgbClr val="000000"/>
                </a:solidFill>
                <a:latin typeface="Arial"/>
                <a:ea typeface="Arial"/>
                <a:cs typeface="Arial"/>
                <a:sym typeface="Arial"/>
              </a:rPr>
              <a:t>i.e</a:t>
            </a:r>
            <a:r>
              <a:rPr lang="en" sz="1500" dirty="0">
                <a:solidFill>
                  <a:srgbClr val="000000"/>
                </a:solidFill>
                <a:latin typeface="Arial"/>
                <a:ea typeface="Arial"/>
                <a:cs typeface="Arial"/>
                <a:sym typeface="Arial"/>
              </a:rPr>
              <a:t> the news text and have directly done TF-IDF vectorization after removing punctuation marks and eliminating rows with null values from the text. </a:t>
            </a:r>
            <a:endParaRPr sz="1500" dirty="0">
              <a:solidFill>
                <a:srgbClr val="000000"/>
              </a:solidFill>
              <a:latin typeface="Arial"/>
              <a:ea typeface="Arial"/>
              <a:cs typeface="Arial"/>
              <a:sym typeface="Arial"/>
            </a:endParaRPr>
          </a:p>
          <a:p>
            <a:pPr marL="457200" lvl="0" indent="-323850" algn="l" rtl="0">
              <a:lnSpc>
                <a:spcPct val="115000"/>
              </a:lnSpc>
              <a:spcBef>
                <a:spcPts val="0"/>
              </a:spcBef>
              <a:spcAft>
                <a:spcPts val="0"/>
              </a:spcAft>
              <a:buClr>
                <a:srgbClr val="000000"/>
              </a:buClr>
              <a:buSzPts val="1500"/>
              <a:buFont typeface="Arial"/>
              <a:buChar char="●"/>
            </a:pPr>
            <a:r>
              <a:rPr lang="en" sz="1500" b="1" u="sng" dirty="0">
                <a:solidFill>
                  <a:srgbClr val="000000"/>
                </a:solidFill>
                <a:latin typeface="Arial"/>
                <a:ea typeface="Arial"/>
                <a:cs typeface="Arial"/>
                <a:sym typeface="Arial"/>
              </a:rPr>
              <a:t>Approach 2:</a:t>
            </a:r>
            <a:r>
              <a:rPr lang="en" sz="1500" dirty="0">
                <a:solidFill>
                  <a:srgbClr val="000000"/>
                </a:solidFill>
                <a:latin typeface="Arial"/>
                <a:ea typeface="Arial"/>
                <a:cs typeface="Arial"/>
                <a:sym typeface="Arial"/>
              </a:rPr>
              <a:t> In the second approach, we have followed the steps of removal of stop words, replacing null values with spaces, lemmatization, and combined all attributes including “author” , “text” and “title” into one column.</a:t>
            </a:r>
            <a:endParaRPr sz="1500" dirty="0">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endParaRPr sz="150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500" dirty="0">
                <a:solidFill>
                  <a:srgbClr val="000000"/>
                </a:solidFill>
                <a:latin typeface="Arial"/>
                <a:ea typeface="Arial"/>
                <a:cs typeface="Arial"/>
                <a:sym typeface="Arial"/>
              </a:rPr>
              <a:t>The difference of results from these approaches shall be indicating how important good NLP techniques are and how cleaning techniques like lemmatization and removal of stop words can impact the performance of models. </a:t>
            </a:r>
            <a:endParaRPr sz="1800" dirty="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990"/>
              <a:buNone/>
            </a:pPr>
            <a:r>
              <a:rPr lang="en" sz="1740" b="1" u="sng" dirty="0">
                <a:solidFill>
                  <a:schemeClr val="accent3"/>
                </a:solidFill>
                <a:latin typeface="Arial"/>
                <a:ea typeface="Arial"/>
                <a:cs typeface="Arial"/>
                <a:sym typeface="Arial"/>
              </a:rPr>
              <a:t>1. Passive Aggressive Classifier: </a:t>
            </a:r>
            <a:endParaRPr sz="147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222" name="Google Shape;222;p28"/>
          <p:cNvPicPr preferRelativeResize="0"/>
          <p:nvPr/>
        </p:nvPicPr>
        <p:blipFill>
          <a:blip r:embed="rId3">
            <a:alphaModFix/>
          </a:blip>
          <a:stretch>
            <a:fillRect/>
          </a:stretch>
        </p:blipFill>
        <p:spPr>
          <a:xfrm>
            <a:off x="4733550" y="2895600"/>
            <a:ext cx="3389025" cy="1943100"/>
          </a:xfrm>
          <a:prstGeom prst="rect">
            <a:avLst/>
          </a:prstGeom>
          <a:noFill/>
          <a:ln>
            <a:noFill/>
          </a:ln>
        </p:spPr>
      </p:pic>
      <p:pic>
        <p:nvPicPr>
          <p:cNvPr id="223" name="Google Shape;223;p28"/>
          <p:cNvPicPr preferRelativeResize="0"/>
          <p:nvPr/>
        </p:nvPicPr>
        <p:blipFill>
          <a:blip r:embed="rId4">
            <a:alphaModFix/>
          </a:blip>
          <a:stretch>
            <a:fillRect/>
          </a:stretch>
        </p:blipFill>
        <p:spPr>
          <a:xfrm>
            <a:off x="810006" y="1505850"/>
            <a:ext cx="3152775" cy="2505075"/>
          </a:xfrm>
          <a:prstGeom prst="rect">
            <a:avLst/>
          </a:prstGeom>
          <a:noFill/>
          <a:ln>
            <a:noFill/>
          </a:ln>
        </p:spPr>
      </p:pic>
      <p:pic>
        <p:nvPicPr>
          <p:cNvPr id="224" name="Google Shape;224;p28"/>
          <p:cNvPicPr preferRelativeResize="0"/>
          <p:nvPr/>
        </p:nvPicPr>
        <p:blipFill>
          <a:blip r:embed="rId5">
            <a:alphaModFix/>
          </a:blip>
          <a:stretch>
            <a:fillRect/>
          </a:stretch>
        </p:blipFill>
        <p:spPr>
          <a:xfrm>
            <a:off x="4448550" y="445700"/>
            <a:ext cx="3019775" cy="2293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990"/>
              <a:buNone/>
            </a:pPr>
            <a:r>
              <a:rPr lang="en" sz="1740" b="1" u="sng" dirty="0">
                <a:solidFill>
                  <a:schemeClr val="accent3"/>
                </a:solidFill>
                <a:latin typeface="Arial"/>
                <a:ea typeface="Arial"/>
                <a:cs typeface="Arial"/>
                <a:sym typeface="Arial"/>
              </a:rPr>
              <a:t>2. Multi Layer Perceptron</a:t>
            </a: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SzPts val="990"/>
              <a:buNone/>
            </a:pPr>
            <a:endParaRPr sz="174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230" name="Google Shape;230;p29"/>
          <p:cNvPicPr preferRelativeResize="0"/>
          <p:nvPr/>
        </p:nvPicPr>
        <p:blipFill>
          <a:blip r:embed="rId3">
            <a:alphaModFix/>
          </a:blip>
          <a:stretch>
            <a:fillRect/>
          </a:stretch>
        </p:blipFill>
        <p:spPr>
          <a:xfrm>
            <a:off x="646275" y="1730375"/>
            <a:ext cx="3257550" cy="2800350"/>
          </a:xfrm>
          <a:prstGeom prst="rect">
            <a:avLst/>
          </a:prstGeom>
          <a:noFill/>
          <a:ln>
            <a:noFill/>
          </a:ln>
        </p:spPr>
      </p:pic>
      <p:pic>
        <p:nvPicPr>
          <p:cNvPr id="231" name="Google Shape;231;p29"/>
          <p:cNvPicPr preferRelativeResize="0"/>
          <p:nvPr/>
        </p:nvPicPr>
        <p:blipFill>
          <a:blip r:embed="rId4">
            <a:alphaModFix/>
          </a:blip>
          <a:stretch>
            <a:fillRect/>
          </a:stretch>
        </p:blipFill>
        <p:spPr>
          <a:xfrm>
            <a:off x="4865950" y="445700"/>
            <a:ext cx="2739450" cy="2371850"/>
          </a:xfrm>
          <a:prstGeom prst="rect">
            <a:avLst/>
          </a:prstGeom>
          <a:noFill/>
          <a:ln>
            <a:noFill/>
          </a:ln>
        </p:spPr>
      </p:pic>
      <p:pic>
        <p:nvPicPr>
          <p:cNvPr id="232" name="Google Shape;232;p29"/>
          <p:cNvPicPr preferRelativeResize="0"/>
          <p:nvPr/>
        </p:nvPicPr>
        <p:blipFill>
          <a:blip r:embed="rId5">
            <a:alphaModFix/>
          </a:blip>
          <a:stretch>
            <a:fillRect/>
          </a:stretch>
        </p:blipFill>
        <p:spPr>
          <a:xfrm>
            <a:off x="4080300" y="2885625"/>
            <a:ext cx="3905975" cy="2021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990"/>
              <a:buNone/>
            </a:pPr>
            <a:r>
              <a:rPr lang="en" sz="1740" b="1" u="sng" dirty="0">
                <a:solidFill>
                  <a:schemeClr val="accent3"/>
                </a:solidFill>
                <a:latin typeface="Arial"/>
                <a:ea typeface="Arial"/>
                <a:cs typeface="Arial"/>
                <a:sym typeface="Arial"/>
              </a:rPr>
              <a:t>3. Logistic Regression</a:t>
            </a: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SzPts val="990"/>
              <a:buNone/>
            </a:pPr>
            <a:endParaRPr sz="174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238" name="Google Shape;238;p30"/>
          <p:cNvPicPr preferRelativeResize="0"/>
          <p:nvPr/>
        </p:nvPicPr>
        <p:blipFill>
          <a:blip r:embed="rId3">
            <a:alphaModFix/>
          </a:blip>
          <a:stretch>
            <a:fillRect/>
          </a:stretch>
        </p:blipFill>
        <p:spPr>
          <a:xfrm>
            <a:off x="4745500" y="504825"/>
            <a:ext cx="2790825" cy="2066925"/>
          </a:xfrm>
          <a:prstGeom prst="rect">
            <a:avLst/>
          </a:prstGeom>
          <a:noFill/>
          <a:ln>
            <a:noFill/>
          </a:ln>
        </p:spPr>
      </p:pic>
      <p:pic>
        <p:nvPicPr>
          <p:cNvPr id="239" name="Google Shape;239;p30"/>
          <p:cNvPicPr preferRelativeResize="0"/>
          <p:nvPr/>
        </p:nvPicPr>
        <p:blipFill>
          <a:blip r:embed="rId4">
            <a:alphaModFix/>
          </a:blip>
          <a:stretch>
            <a:fillRect/>
          </a:stretch>
        </p:blipFill>
        <p:spPr>
          <a:xfrm>
            <a:off x="3734875" y="2651875"/>
            <a:ext cx="4210050" cy="2143125"/>
          </a:xfrm>
          <a:prstGeom prst="rect">
            <a:avLst/>
          </a:prstGeom>
          <a:noFill/>
          <a:ln>
            <a:noFill/>
          </a:ln>
        </p:spPr>
      </p:pic>
      <p:pic>
        <p:nvPicPr>
          <p:cNvPr id="240" name="Google Shape;240;p30"/>
          <p:cNvPicPr preferRelativeResize="0"/>
          <p:nvPr/>
        </p:nvPicPr>
        <p:blipFill>
          <a:blip r:embed="rId5">
            <a:alphaModFix/>
          </a:blip>
          <a:stretch>
            <a:fillRect/>
          </a:stretch>
        </p:blipFill>
        <p:spPr>
          <a:xfrm>
            <a:off x="549900" y="1433425"/>
            <a:ext cx="2943350" cy="2758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990"/>
              <a:buNone/>
            </a:pPr>
            <a:r>
              <a:rPr lang="en" sz="1740" b="1" u="sng" dirty="0">
                <a:solidFill>
                  <a:schemeClr val="accent3"/>
                </a:solidFill>
                <a:latin typeface="Arial"/>
                <a:ea typeface="Arial"/>
                <a:cs typeface="Arial"/>
                <a:sym typeface="Arial"/>
              </a:rPr>
              <a:t>4. </a:t>
            </a:r>
            <a:r>
              <a:rPr lang="en" sz="1740" b="1" u="sng" dirty="0" err="1">
                <a:solidFill>
                  <a:schemeClr val="accent3"/>
                </a:solidFill>
                <a:latin typeface="Arial"/>
                <a:ea typeface="Arial"/>
                <a:cs typeface="Arial"/>
                <a:sym typeface="Arial"/>
              </a:rPr>
              <a:t>MultinomialNB</a:t>
            </a: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SzPts val="990"/>
              <a:buNone/>
            </a:pP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SzPts val="990"/>
              <a:buNone/>
            </a:pPr>
            <a:endParaRPr sz="174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246" name="Google Shape;246;p31"/>
          <p:cNvPicPr preferRelativeResize="0"/>
          <p:nvPr/>
        </p:nvPicPr>
        <p:blipFill>
          <a:blip r:embed="rId3">
            <a:alphaModFix/>
          </a:blip>
          <a:stretch>
            <a:fillRect/>
          </a:stretch>
        </p:blipFill>
        <p:spPr>
          <a:xfrm>
            <a:off x="574000" y="2019325"/>
            <a:ext cx="3124200" cy="2057400"/>
          </a:xfrm>
          <a:prstGeom prst="rect">
            <a:avLst/>
          </a:prstGeom>
          <a:noFill/>
          <a:ln>
            <a:noFill/>
          </a:ln>
        </p:spPr>
      </p:pic>
      <p:pic>
        <p:nvPicPr>
          <p:cNvPr id="247" name="Google Shape;247;p31"/>
          <p:cNvPicPr preferRelativeResize="0"/>
          <p:nvPr/>
        </p:nvPicPr>
        <p:blipFill>
          <a:blip r:embed="rId4">
            <a:alphaModFix/>
          </a:blip>
          <a:stretch>
            <a:fillRect/>
          </a:stretch>
        </p:blipFill>
        <p:spPr>
          <a:xfrm>
            <a:off x="4572000" y="445700"/>
            <a:ext cx="3209925" cy="2066925"/>
          </a:xfrm>
          <a:prstGeom prst="rect">
            <a:avLst/>
          </a:prstGeom>
          <a:noFill/>
          <a:ln>
            <a:noFill/>
          </a:ln>
        </p:spPr>
      </p:pic>
      <p:pic>
        <p:nvPicPr>
          <p:cNvPr id="248" name="Google Shape;248;p31"/>
          <p:cNvPicPr preferRelativeResize="0"/>
          <p:nvPr/>
        </p:nvPicPr>
        <p:blipFill>
          <a:blip r:embed="rId5">
            <a:alphaModFix/>
          </a:blip>
          <a:stretch>
            <a:fillRect/>
          </a:stretch>
        </p:blipFill>
        <p:spPr>
          <a:xfrm>
            <a:off x="3862650" y="2512625"/>
            <a:ext cx="4140414" cy="2326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990"/>
              <a:buNone/>
            </a:pPr>
            <a:r>
              <a:rPr lang="en" sz="1740" b="1" u="sng" dirty="0">
                <a:solidFill>
                  <a:schemeClr val="accent3"/>
                </a:solidFill>
                <a:latin typeface="Arial"/>
                <a:ea typeface="Arial"/>
                <a:cs typeface="Arial"/>
                <a:sym typeface="Arial"/>
              </a:rPr>
              <a:t>5. Decision Tree</a:t>
            </a: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SzPts val="990"/>
              <a:buNone/>
            </a:pPr>
            <a:endParaRPr sz="174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254" name="Google Shape;254;p32"/>
          <p:cNvPicPr preferRelativeResize="0"/>
          <p:nvPr/>
        </p:nvPicPr>
        <p:blipFill>
          <a:blip r:embed="rId3">
            <a:alphaModFix/>
          </a:blip>
          <a:stretch>
            <a:fillRect/>
          </a:stretch>
        </p:blipFill>
        <p:spPr>
          <a:xfrm>
            <a:off x="646275" y="1361000"/>
            <a:ext cx="3257550" cy="2800350"/>
          </a:xfrm>
          <a:prstGeom prst="rect">
            <a:avLst/>
          </a:prstGeom>
          <a:noFill/>
          <a:ln>
            <a:noFill/>
          </a:ln>
        </p:spPr>
      </p:pic>
      <p:pic>
        <p:nvPicPr>
          <p:cNvPr id="255" name="Google Shape;255;p32"/>
          <p:cNvPicPr preferRelativeResize="0"/>
          <p:nvPr/>
        </p:nvPicPr>
        <p:blipFill>
          <a:blip r:embed="rId4">
            <a:alphaModFix/>
          </a:blip>
          <a:stretch>
            <a:fillRect/>
          </a:stretch>
        </p:blipFill>
        <p:spPr>
          <a:xfrm>
            <a:off x="4915200" y="445700"/>
            <a:ext cx="2892850" cy="2502905"/>
          </a:xfrm>
          <a:prstGeom prst="rect">
            <a:avLst/>
          </a:prstGeom>
          <a:noFill/>
          <a:ln>
            <a:noFill/>
          </a:ln>
        </p:spPr>
      </p:pic>
      <p:pic>
        <p:nvPicPr>
          <p:cNvPr id="256" name="Google Shape;256;p32"/>
          <p:cNvPicPr preferRelativeResize="0"/>
          <p:nvPr/>
        </p:nvPicPr>
        <p:blipFill>
          <a:blip r:embed="rId5">
            <a:alphaModFix/>
          </a:blip>
          <a:stretch>
            <a:fillRect/>
          </a:stretch>
        </p:blipFill>
        <p:spPr>
          <a:xfrm>
            <a:off x="4333275" y="2948600"/>
            <a:ext cx="3749375" cy="1890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990"/>
              <a:buNone/>
            </a:pPr>
            <a:r>
              <a:rPr lang="en" sz="1740" b="1" u="sng" dirty="0">
                <a:solidFill>
                  <a:schemeClr val="accent3"/>
                </a:solidFill>
                <a:latin typeface="Arial"/>
                <a:ea typeface="Arial"/>
                <a:cs typeface="Arial"/>
                <a:sym typeface="Arial"/>
              </a:rPr>
              <a:t>6. </a:t>
            </a:r>
            <a:r>
              <a:rPr lang="en" sz="1740" b="1" u="sng" dirty="0" err="1">
                <a:solidFill>
                  <a:schemeClr val="accent3"/>
                </a:solidFill>
                <a:latin typeface="Arial"/>
                <a:ea typeface="Arial"/>
                <a:cs typeface="Arial"/>
                <a:sym typeface="Arial"/>
              </a:rPr>
              <a:t>GradientBoostingClassifier</a:t>
            </a:r>
            <a:endParaRPr sz="147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262" name="Google Shape;262;p33"/>
          <p:cNvPicPr preferRelativeResize="0"/>
          <p:nvPr/>
        </p:nvPicPr>
        <p:blipFill>
          <a:blip r:embed="rId3">
            <a:alphaModFix/>
          </a:blip>
          <a:stretch>
            <a:fillRect/>
          </a:stretch>
        </p:blipFill>
        <p:spPr>
          <a:xfrm>
            <a:off x="477625" y="1361000"/>
            <a:ext cx="3362325" cy="2800350"/>
          </a:xfrm>
          <a:prstGeom prst="rect">
            <a:avLst/>
          </a:prstGeom>
          <a:noFill/>
          <a:ln>
            <a:noFill/>
          </a:ln>
        </p:spPr>
      </p:pic>
      <p:pic>
        <p:nvPicPr>
          <p:cNvPr id="263" name="Google Shape;263;p33"/>
          <p:cNvPicPr preferRelativeResize="0"/>
          <p:nvPr/>
        </p:nvPicPr>
        <p:blipFill>
          <a:blip r:embed="rId4">
            <a:alphaModFix/>
          </a:blip>
          <a:stretch>
            <a:fillRect/>
          </a:stretch>
        </p:blipFill>
        <p:spPr>
          <a:xfrm>
            <a:off x="4448550" y="265025"/>
            <a:ext cx="3216750" cy="2650675"/>
          </a:xfrm>
          <a:prstGeom prst="rect">
            <a:avLst/>
          </a:prstGeom>
          <a:noFill/>
          <a:ln>
            <a:noFill/>
          </a:ln>
        </p:spPr>
      </p:pic>
      <p:pic>
        <p:nvPicPr>
          <p:cNvPr id="264" name="Google Shape;264;p33"/>
          <p:cNvPicPr preferRelativeResize="0"/>
          <p:nvPr/>
        </p:nvPicPr>
        <p:blipFill>
          <a:blip r:embed="rId5">
            <a:alphaModFix/>
          </a:blip>
          <a:stretch>
            <a:fillRect/>
          </a:stretch>
        </p:blipFill>
        <p:spPr>
          <a:xfrm>
            <a:off x="4029525" y="2915700"/>
            <a:ext cx="4281975" cy="1962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990"/>
              <a:buNone/>
            </a:pPr>
            <a:r>
              <a:rPr lang="en" sz="1740" b="1" u="sng" dirty="0">
                <a:solidFill>
                  <a:schemeClr val="accent3"/>
                </a:solidFill>
                <a:latin typeface="Arial"/>
                <a:ea typeface="Arial"/>
                <a:cs typeface="Arial"/>
                <a:sym typeface="Arial"/>
              </a:rPr>
              <a:t>7. Random Forest Classifier</a:t>
            </a: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SzPts val="990"/>
              <a:buNone/>
            </a:pPr>
            <a:endParaRPr sz="174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270" name="Google Shape;270;p34"/>
          <p:cNvPicPr preferRelativeResize="0"/>
          <p:nvPr/>
        </p:nvPicPr>
        <p:blipFill>
          <a:blip r:embed="rId3">
            <a:alphaModFix/>
          </a:blip>
          <a:stretch>
            <a:fillRect/>
          </a:stretch>
        </p:blipFill>
        <p:spPr>
          <a:xfrm>
            <a:off x="610125" y="1537500"/>
            <a:ext cx="3352800" cy="2800350"/>
          </a:xfrm>
          <a:prstGeom prst="rect">
            <a:avLst/>
          </a:prstGeom>
          <a:noFill/>
          <a:ln>
            <a:noFill/>
          </a:ln>
        </p:spPr>
      </p:pic>
      <p:pic>
        <p:nvPicPr>
          <p:cNvPr id="271" name="Google Shape;271;p34"/>
          <p:cNvPicPr preferRelativeResize="0"/>
          <p:nvPr/>
        </p:nvPicPr>
        <p:blipFill>
          <a:blip r:embed="rId4">
            <a:alphaModFix/>
          </a:blip>
          <a:stretch>
            <a:fillRect/>
          </a:stretch>
        </p:blipFill>
        <p:spPr>
          <a:xfrm>
            <a:off x="4805725" y="445700"/>
            <a:ext cx="2737200" cy="2397075"/>
          </a:xfrm>
          <a:prstGeom prst="rect">
            <a:avLst/>
          </a:prstGeom>
          <a:noFill/>
          <a:ln>
            <a:noFill/>
          </a:ln>
        </p:spPr>
      </p:pic>
      <p:pic>
        <p:nvPicPr>
          <p:cNvPr id="272" name="Google Shape;272;p34"/>
          <p:cNvPicPr preferRelativeResize="0"/>
          <p:nvPr/>
        </p:nvPicPr>
        <p:blipFill>
          <a:blip r:embed="rId5">
            <a:alphaModFix/>
          </a:blip>
          <a:stretch>
            <a:fillRect/>
          </a:stretch>
        </p:blipFill>
        <p:spPr>
          <a:xfrm>
            <a:off x="4315200" y="2915050"/>
            <a:ext cx="4200525" cy="183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C451-F57E-C047-85B6-75C4E90B6C86}"/>
              </a:ext>
            </a:extLst>
          </p:cNvPr>
          <p:cNvSpPr>
            <a:spLocks noGrp="1"/>
          </p:cNvSpPr>
          <p:nvPr>
            <p:ph type="title"/>
          </p:nvPr>
        </p:nvSpPr>
        <p:spPr>
          <a:xfrm>
            <a:off x="297713" y="221048"/>
            <a:ext cx="4068134" cy="478465"/>
          </a:xfrm>
        </p:spPr>
        <p:txBody>
          <a:bodyPr>
            <a:normAutofit fontScale="90000"/>
          </a:bodyPr>
          <a:lstStyle/>
          <a:p>
            <a:r>
              <a:rPr lang="en-US" u="sng" dirty="0"/>
              <a:t>Examining the Dataset</a:t>
            </a:r>
          </a:p>
        </p:txBody>
      </p:sp>
      <p:sp>
        <p:nvSpPr>
          <p:cNvPr id="3" name="Content Placeholder 2">
            <a:extLst>
              <a:ext uri="{FF2B5EF4-FFF2-40B4-BE49-F238E27FC236}">
                <a16:creationId xmlns:a16="http://schemas.microsoft.com/office/drawing/2014/main" id="{EBA4D53F-542E-694C-8425-5AE0308B9C14}"/>
              </a:ext>
            </a:extLst>
          </p:cNvPr>
          <p:cNvSpPr>
            <a:spLocks noGrp="1"/>
          </p:cNvSpPr>
          <p:nvPr>
            <p:ph idx="1"/>
          </p:nvPr>
        </p:nvSpPr>
        <p:spPr>
          <a:xfrm>
            <a:off x="297711" y="890057"/>
            <a:ext cx="4455041" cy="4032395"/>
          </a:xfrm>
        </p:spPr>
        <p:txBody>
          <a:bodyPr>
            <a:normAutofit/>
          </a:bodyPr>
          <a:lstStyle/>
          <a:p>
            <a:pPr marL="0" indent="0">
              <a:buNone/>
            </a:pPr>
            <a:r>
              <a:rPr lang="en-IN" sz="1400" dirty="0"/>
              <a:t>The </a:t>
            </a:r>
            <a:r>
              <a:rPr lang="en-IN" sz="1400" u="sng" dirty="0">
                <a:hlinkClick r:id="rId2"/>
              </a:rPr>
              <a:t>dataset</a:t>
            </a:r>
            <a:r>
              <a:rPr lang="en-IN" sz="1400" dirty="0"/>
              <a:t>, created by the University of Tennessee, USA is a collection of about 20800 news articles. </a:t>
            </a:r>
            <a:endParaRPr lang="en-IN" dirty="0"/>
          </a:p>
          <a:p>
            <a:pPr marL="0" indent="0">
              <a:buNone/>
            </a:pPr>
            <a:r>
              <a:rPr lang="en-IN" sz="1400" dirty="0"/>
              <a:t>The attributes are: </a:t>
            </a:r>
            <a:endParaRPr lang="en-IN" dirty="0"/>
          </a:p>
          <a:p>
            <a:pPr marL="342900" indent="-342900" fontAlgn="base">
              <a:buFont typeface="+mj-lt"/>
              <a:buAutoNum type="arabicPeriod"/>
            </a:pPr>
            <a:r>
              <a:rPr lang="en-IN" sz="1400" i="1" u="sng" dirty="0"/>
              <a:t>id</a:t>
            </a:r>
            <a:r>
              <a:rPr lang="en-IN" sz="1400" dirty="0"/>
              <a:t>: unique id for a news article </a:t>
            </a:r>
          </a:p>
          <a:p>
            <a:pPr marL="342900" indent="-342900" fontAlgn="base">
              <a:buFont typeface="+mj-lt"/>
              <a:buAutoNum type="arabicPeriod"/>
            </a:pPr>
            <a:r>
              <a:rPr lang="en-IN" sz="1400" i="1" u="sng" dirty="0"/>
              <a:t>title</a:t>
            </a:r>
            <a:r>
              <a:rPr lang="en-IN" sz="1400" dirty="0"/>
              <a:t>: the title of a news article </a:t>
            </a:r>
          </a:p>
          <a:p>
            <a:pPr marL="342900" indent="-342900" fontAlgn="base">
              <a:buFont typeface="+mj-lt"/>
              <a:buAutoNum type="arabicPeriod"/>
            </a:pPr>
            <a:r>
              <a:rPr lang="en-IN" sz="1400" i="1" u="sng" dirty="0"/>
              <a:t>author</a:t>
            </a:r>
            <a:r>
              <a:rPr lang="en-IN" sz="1400" dirty="0"/>
              <a:t>: author of the news article </a:t>
            </a:r>
          </a:p>
          <a:p>
            <a:pPr marL="342900" indent="-342900" fontAlgn="base">
              <a:buFont typeface="+mj-lt"/>
              <a:buAutoNum type="arabicPeriod"/>
            </a:pPr>
            <a:r>
              <a:rPr lang="en-IN" sz="1400" i="1" u="sng" dirty="0"/>
              <a:t>text</a:t>
            </a:r>
            <a:r>
              <a:rPr lang="en-IN" sz="1400" dirty="0"/>
              <a:t>: the text of the article; could be incomplete </a:t>
            </a:r>
          </a:p>
          <a:p>
            <a:pPr marL="342900" indent="-342900" fontAlgn="base">
              <a:buFont typeface="+mj-lt"/>
              <a:buAutoNum type="arabicPeriod"/>
            </a:pPr>
            <a:r>
              <a:rPr lang="en-IN" sz="1400" i="1" u="sng" dirty="0"/>
              <a:t>label</a:t>
            </a:r>
            <a:r>
              <a:rPr lang="en-IN" sz="1400" dirty="0"/>
              <a:t>: a label that marks the article as potentially unreliable</a:t>
            </a:r>
          </a:p>
          <a:p>
            <a:pPr lvl="1" fontAlgn="base">
              <a:buFont typeface="Arial" panose="020B0604020202020204" pitchFamily="34" charset="0"/>
              <a:buChar char="•"/>
            </a:pPr>
            <a:r>
              <a:rPr lang="en-IN" dirty="0"/>
              <a:t>1: </a:t>
            </a:r>
            <a:r>
              <a:rPr lang="en-IN" u="sng" dirty="0">
                <a:solidFill>
                  <a:srgbClr val="FF0000"/>
                </a:solidFill>
              </a:rPr>
              <a:t>Fake News </a:t>
            </a:r>
            <a:r>
              <a:rPr lang="en-IN" dirty="0"/>
              <a:t>or Unreliable</a:t>
            </a:r>
          </a:p>
          <a:p>
            <a:pPr lvl="1" fontAlgn="base">
              <a:buFont typeface="Arial" panose="020B0604020202020204" pitchFamily="34" charset="0"/>
              <a:buChar char="•"/>
            </a:pPr>
            <a:r>
              <a:rPr lang="en-IN" dirty="0"/>
              <a:t>0: </a:t>
            </a:r>
            <a:r>
              <a:rPr lang="en-IN" u="sng" dirty="0">
                <a:solidFill>
                  <a:schemeClr val="accent5">
                    <a:lumMod val="75000"/>
                  </a:schemeClr>
                </a:solidFill>
              </a:rPr>
              <a:t>True News </a:t>
            </a:r>
            <a:r>
              <a:rPr lang="en-IN" dirty="0"/>
              <a:t>or reliable</a:t>
            </a:r>
          </a:p>
          <a:p>
            <a:pPr marL="42862" indent="0" fontAlgn="base">
              <a:buNone/>
            </a:pPr>
            <a:r>
              <a:rPr lang="en-IN" sz="1550" dirty="0"/>
              <a:t>The adjacent figure shows that the dataset is balanced with </a:t>
            </a:r>
            <a:r>
              <a:rPr lang="en-IN" sz="1550" dirty="0">
                <a:solidFill>
                  <a:srgbClr val="C00000"/>
                </a:solidFill>
              </a:rPr>
              <a:t>10387</a:t>
            </a:r>
            <a:r>
              <a:rPr lang="en-IN" sz="1550" dirty="0"/>
              <a:t> fake and </a:t>
            </a:r>
            <a:r>
              <a:rPr lang="en-IN" sz="1550" dirty="0">
                <a:solidFill>
                  <a:schemeClr val="accent3">
                    <a:lumMod val="50000"/>
                  </a:schemeClr>
                </a:solidFill>
              </a:rPr>
              <a:t>10413</a:t>
            </a:r>
            <a:r>
              <a:rPr lang="en-IN" sz="1550" dirty="0"/>
              <a:t> true news.</a:t>
            </a:r>
            <a:endParaRPr lang="en-IN" dirty="0"/>
          </a:p>
          <a:p>
            <a:endParaRPr lang="en-US" dirty="0"/>
          </a:p>
        </p:txBody>
      </p:sp>
      <p:pic>
        <p:nvPicPr>
          <p:cNvPr id="1026" name="Picture 2">
            <a:extLst>
              <a:ext uri="{FF2B5EF4-FFF2-40B4-BE49-F238E27FC236}">
                <a16:creationId xmlns:a16="http://schemas.microsoft.com/office/drawing/2014/main" id="{28C4C64C-D9FC-954E-82EF-022D40A98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306" y="765544"/>
            <a:ext cx="3861981" cy="3896991"/>
          </a:xfrm>
          <a:prstGeom prst="rect">
            <a:avLst/>
          </a:prstGeom>
          <a:solidFill>
            <a:schemeClr val="bg1"/>
          </a:solidFill>
          <a:ln w="19050">
            <a:solidFill>
              <a:schemeClr val="tx1"/>
            </a:solidFill>
          </a:ln>
        </p:spPr>
      </p:pic>
    </p:spTree>
    <p:extLst>
      <p:ext uri="{BB962C8B-B14F-4D97-AF65-F5344CB8AC3E}">
        <p14:creationId xmlns:p14="http://schemas.microsoft.com/office/powerpoint/2010/main" val="1157806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5"/>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990"/>
              <a:buNone/>
            </a:pPr>
            <a:r>
              <a:rPr lang="en" sz="1740" b="1" u="sng" dirty="0">
                <a:solidFill>
                  <a:schemeClr val="accent3"/>
                </a:solidFill>
                <a:latin typeface="Arial"/>
                <a:ea typeface="Arial"/>
                <a:cs typeface="Arial"/>
                <a:sym typeface="Arial"/>
              </a:rPr>
              <a:t>8. KNN</a:t>
            </a:r>
            <a:endParaRPr sz="147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278" name="Google Shape;278;p35"/>
          <p:cNvPicPr preferRelativeResize="0"/>
          <p:nvPr/>
        </p:nvPicPr>
        <p:blipFill>
          <a:blip r:embed="rId3">
            <a:alphaModFix/>
          </a:blip>
          <a:stretch>
            <a:fillRect/>
          </a:stretch>
        </p:blipFill>
        <p:spPr>
          <a:xfrm>
            <a:off x="561950" y="1361000"/>
            <a:ext cx="3476625" cy="2800350"/>
          </a:xfrm>
          <a:prstGeom prst="rect">
            <a:avLst/>
          </a:prstGeom>
          <a:noFill/>
          <a:ln>
            <a:noFill/>
          </a:ln>
        </p:spPr>
      </p:pic>
      <p:pic>
        <p:nvPicPr>
          <p:cNvPr id="279" name="Google Shape;279;p35"/>
          <p:cNvPicPr preferRelativeResize="0"/>
          <p:nvPr/>
        </p:nvPicPr>
        <p:blipFill>
          <a:blip r:embed="rId4">
            <a:alphaModFix/>
          </a:blip>
          <a:stretch>
            <a:fillRect/>
          </a:stretch>
        </p:blipFill>
        <p:spPr>
          <a:xfrm>
            <a:off x="4191400" y="2806650"/>
            <a:ext cx="4124325" cy="1915950"/>
          </a:xfrm>
          <a:prstGeom prst="rect">
            <a:avLst/>
          </a:prstGeom>
          <a:noFill/>
          <a:ln>
            <a:noFill/>
          </a:ln>
        </p:spPr>
      </p:pic>
      <p:pic>
        <p:nvPicPr>
          <p:cNvPr id="280" name="Google Shape;280;p35"/>
          <p:cNvPicPr preferRelativeResize="0"/>
          <p:nvPr/>
        </p:nvPicPr>
        <p:blipFill>
          <a:blip r:embed="rId5">
            <a:alphaModFix/>
          </a:blip>
          <a:stretch>
            <a:fillRect/>
          </a:stretch>
        </p:blipFill>
        <p:spPr>
          <a:xfrm>
            <a:off x="4572000" y="304800"/>
            <a:ext cx="3730544" cy="25018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40" b="1" u="sng" dirty="0">
                <a:solidFill>
                  <a:schemeClr val="accent3"/>
                </a:solidFill>
                <a:latin typeface="Arial"/>
                <a:ea typeface="Arial"/>
                <a:cs typeface="Arial"/>
                <a:sym typeface="Arial"/>
              </a:rPr>
              <a:t>9. SVM-Linear Kernel</a:t>
            </a: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None/>
            </a:pP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SzPts val="990"/>
              <a:buNone/>
            </a:pPr>
            <a:endParaRPr sz="174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286" name="Google Shape;286;p36"/>
          <p:cNvPicPr preferRelativeResize="0"/>
          <p:nvPr/>
        </p:nvPicPr>
        <p:blipFill>
          <a:blip r:embed="rId3">
            <a:alphaModFix/>
          </a:blip>
          <a:stretch>
            <a:fillRect/>
          </a:stretch>
        </p:blipFill>
        <p:spPr>
          <a:xfrm>
            <a:off x="537850" y="1171575"/>
            <a:ext cx="3286125" cy="2800350"/>
          </a:xfrm>
          <a:prstGeom prst="rect">
            <a:avLst/>
          </a:prstGeom>
          <a:noFill/>
          <a:ln>
            <a:noFill/>
          </a:ln>
        </p:spPr>
      </p:pic>
      <p:pic>
        <p:nvPicPr>
          <p:cNvPr id="287" name="Google Shape;287;p36"/>
          <p:cNvPicPr preferRelativeResize="0"/>
          <p:nvPr/>
        </p:nvPicPr>
        <p:blipFill>
          <a:blip r:embed="rId4">
            <a:alphaModFix/>
          </a:blip>
          <a:stretch>
            <a:fillRect/>
          </a:stretch>
        </p:blipFill>
        <p:spPr>
          <a:xfrm>
            <a:off x="4572000" y="357175"/>
            <a:ext cx="2894645" cy="2214575"/>
          </a:xfrm>
          <a:prstGeom prst="rect">
            <a:avLst/>
          </a:prstGeom>
          <a:noFill/>
          <a:ln>
            <a:noFill/>
          </a:ln>
        </p:spPr>
      </p:pic>
      <p:pic>
        <p:nvPicPr>
          <p:cNvPr id="288" name="Google Shape;288;p36"/>
          <p:cNvPicPr preferRelativeResize="0"/>
          <p:nvPr/>
        </p:nvPicPr>
        <p:blipFill>
          <a:blip r:embed="rId5">
            <a:alphaModFix/>
          </a:blip>
          <a:stretch>
            <a:fillRect/>
          </a:stretch>
        </p:blipFill>
        <p:spPr>
          <a:xfrm>
            <a:off x="3952400" y="2782550"/>
            <a:ext cx="4133850" cy="202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p:nvPr/>
        </p:nvSpPr>
        <p:spPr>
          <a:xfrm>
            <a:off x="421600" y="409575"/>
            <a:ext cx="3000000" cy="810961"/>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1800"/>
              </a:spcBef>
              <a:spcAft>
                <a:spcPts val="600"/>
              </a:spcAft>
              <a:buNone/>
            </a:pPr>
            <a:r>
              <a:rPr lang="en" sz="1800" b="1" u="sng" dirty="0">
                <a:solidFill>
                  <a:srgbClr val="7F6000"/>
                </a:solidFill>
              </a:rPr>
              <a:t>10. AdaBoost</a:t>
            </a:r>
            <a:endParaRPr sz="1800" b="1" u="sng" dirty="0">
              <a:solidFill>
                <a:srgbClr val="7F6000"/>
              </a:solidFill>
            </a:endParaRPr>
          </a:p>
        </p:txBody>
      </p:sp>
      <p:pic>
        <p:nvPicPr>
          <p:cNvPr id="294" name="Google Shape;294;p37"/>
          <p:cNvPicPr preferRelativeResize="0"/>
          <p:nvPr/>
        </p:nvPicPr>
        <p:blipFill>
          <a:blip r:embed="rId3">
            <a:alphaModFix/>
          </a:blip>
          <a:stretch>
            <a:fillRect/>
          </a:stretch>
        </p:blipFill>
        <p:spPr>
          <a:xfrm>
            <a:off x="421600" y="1240500"/>
            <a:ext cx="3305175" cy="2800350"/>
          </a:xfrm>
          <a:prstGeom prst="rect">
            <a:avLst/>
          </a:prstGeom>
          <a:noFill/>
          <a:ln>
            <a:noFill/>
          </a:ln>
        </p:spPr>
      </p:pic>
      <p:pic>
        <p:nvPicPr>
          <p:cNvPr id="295" name="Google Shape;295;p37"/>
          <p:cNvPicPr preferRelativeResize="0"/>
          <p:nvPr/>
        </p:nvPicPr>
        <p:blipFill>
          <a:blip r:embed="rId4">
            <a:alphaModFix/>
          </a:blip>
          <a:stretch>
            <a:fillRect/>
          </a:stretch>
        </p:blipFill>
        <p:spPr>
          <a:xfrm>
            <a:off x="4421250" y="333075"/>
            <a:ext cx="3286125" cy="2562225"/>
          </a:xfrm>
          <a:prstGeom prst="rect">
            <a:avLst/>
          </a:prstGeom>
          <a:noFill/>
          <a:ln>
            <a:noFill/>
          </a:ln>
        </p:spPr>
      </p:pic>
      <p:pic>
        <p:nvPicPr>
          <p:cNvPr id="296" name="Google Shape;296;p37"/>
          <p:cNvPicPr preferRelativeResize="0"/>
          <p:nvPr/>
        </p:nvPicPr>
        <p:blipFill>
          <a:blip r:embed="rId5">
            <a:alphaModFix/>
          </a:blip>
          <a:stretch>
            <a:fillRect/>
          </a:stretch>
        </p:blipFill>
        <p:spPr>
          <a:xfrm>
            <a:off x="3867125" y="2895300"/>
            <a:ext cx="4251650" cy="1995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819150" y="445700"/>
            <a:ext cx="3629400" cy="915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40" b="1" u="sng" dirty="0">
                <a:solidFill>
                  <a:schemeClr val="accent3"/>
                </a:solidFill>
                <a:latin typeface="Arial"/>
                <a:ea typeface="Arial"/>
                <a:cs typeface="Arial"/>
                <a:sym typeface="Arial"/>
              </a:rPr>
              <a:t>11. </a:t>
            </a:r>
            <a:r>
              <a:rPr lang="en" sz="1740" b="1" u="sng" dirty="0" err="1">
                <a:solidFill>
                  <a:schemeClr val="accent3"/>
                </a:solidFill>
                <a:latin typeface="Arial"/>
                <a:ea typeface="Arial"/>
                <a:cs typeface="Arial"/>
                <a:sym typeface="Arial"/>
              </a:rPr>
              <a:t>XGBoost</a:t>
            </a: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None/>
            </a:pPr>
            <a:endParaRPr sz="1740" b="1" u="sng" dirty="0">
              <a:solidFill>
                <a:schemeClr val="accent3"/>
              </a:solidFill>
              <a:latin typeface="Arial"/>
              <a:ea typeface="Arial"/>
              <a:cs typeface="Arial"/>
              <a:sym typeface="Arial"/>
            </a:endParaRPr>
          </a:p>
          <a:p>
            <a:pPr marL="0" lvl="0" indent="0" algn="l" rtl="0">
              <a:lnSpc>
                <a:spcPct val="115000"/>
              </a:lnSpc>
              <a:spcBef>
                <a:spcPts val="1800"/>
              </a:spcBef>
              <a:spcAft>
                <a:spcPts val="0"/>
              </a:spcAft>
              <a:buSzPts val="990"/>
              <a:buNone/>
            </a:pPr>
            <a:endParaRPr sz="1740" b="1" u="sng" dirty="0">
              <a:solidFill>
                <a:schemeClr val="accent3"/>
              </a:solidFill>
              <a:latin typeface="Arial"/>
              <a:ea typeface="Arial"/>
              <a:cs typeface="Arial"/>
              <a:sym typeface="Arial"/>
            </a:endParaRPr>
          </a:p>
          <a:p>
            <a:pPr marL="0" lvl="0" indent="0" algn="l" rtl="0">
              <a:spcBef>
                <a:spcPts val="600"/>
              </a:spcBef>
              <a:spcAft>
                <a:spcPts val="0"/>
              </a:spcAft>
              <a:buSzPts val="990"/>
              <a:buNone/>
            </a:pPr>
            <a:endParaRPr sz="2700" dirty="0"/>
          </a:p>
        </p:txBody>
      </p:sp>
      <p:pic>
        <p:nvPicPr>
          <p:cNvPr id="302" name="Google Shape;302;p38"/>
          <p:cNvPicPr preferRelativeResize="0"/>
          <p:nvPr/>
        </p:nvPicPr>
        <p:blipFill>
          <a:blip r:embed="rId3">
            <a:alphaModFix/>
          </a:blip>
          <a:stretch>
            <a:fillRect/>
          </a:stretch>
        </p:blipFill>
        <p:spPr>
          <a:xfrm>
            <a:off x="646275" y="1453150"/>
            <a:ext cx="3257550" cy="2800350"/>
          </a:xfrm>
          <a:prstGeom prst="rect">
            <a:avLst/>
          </a:prstGeom>
          <a:noFill/>
          <a:ln>
            <a:noFill/>
          </a:ln>
        </p:spPr>
      </p:pic>
      <p:pic>
        <p:nvPicPr>
          <p:cNvPr id="303" name="Google Shape;303;p38"/>
          <p:cNvPicPr preferRelativeResize="0"/>
          <p:nvPr/>
        </p:nvPicPr>
        <p:blipFill>
          <a:blip r:embed="rId4">
            <a:alphaModFix/>
          </a:blip>
          <a:stretch>
            <a:fillRect/>
          </a:stretch>
        </p:blipFill>
        <p:spPr>
          <a:xfrm>
            <a:off x="4504575" y="321025"/>
            <a:ext cx="3023975" cy="2492975"/>
          </a:xfrm>
          <a:prstGeom prst="rect">
            <a:avLst/>
          </a:prstGeom>
          <a:noFill/>
          <a:ln>
            <a:noFill/>
          </a:ln>
        </p:spPr>
      </p:pic>
      <p:pic>
        <p:nvPicPr>
          <p:cNvPr id="304" name="Google Shape;304;p38"/>
          <p:cNvPicPr preferRelativeResize="0"/>
          <p:nvPr/>
        </p:nvPicPr>
        <p:blipFill>
          <a:blip r:embed="rId5">
            <a:alphaModFix/>
          </a:blip>
          <a:stretch>
            <a:fillRect/>
          </a:stretch>
        </p:blipFill>
        <p:spPr>
          <a:xfrm>
            <a:off x="4131675" y="2907925"/>
            <a:ext cx="4203925" cy="1998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39"/>
          <p:cNvPicPr preferRelativeResize="0"/>
          <p:nvPr/>
        </p:nvPicPr>
        <p:blipFill>
          <a:blip r:embed="rId3">
            <a:alphaModFix/>
          </a:blip>
          <a:stretch>
            <a:fillRect/>
          </a:stretch>
        </p:blipFill>
        <p:spPr>
          <a:xfrm>
            <a:off x="1714500" y="804863"/>
            <a:ext cx="5715000" cy="3533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40"/>
          <p:cNvPicPr preferRelativeResize="0"/>
          <p:nvPr/>
        </p:nvPicPr>
        <p:blipFill>
          <a:blip r:embed="rId3">
            <a:alphaModFix/>
          </a:blip>
          <a:stretch>
            <a:fillRect/>
          </a:stretch>
        </p:blipFill>
        <p:spPr>
          <a:xfrm>
            <a:off x="1453325" y="754675"/>
            <a:ext cx="5715000" cy="3533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1"/>
          <p:cNvPicPr preferRelativeResize="0"/>
          <p:nvPr/>
        </p:nvPicPr>
        <p:blipFill>
          <a:blip r:embed="rId3">
            <a:alphaModFix/>
          </a:blip>
          <a:stretch>
            <a:fillRect/>
          </a:stretch>
        </p:blipFill>
        <p:spPr>
          <a:xfrm>
            <a:off x="1714500" y="804863"/>
            <a:ext cx="5715000" cy="3533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42"/>
          <p:cNvPicPr preferRelativeResize="0"/>
          <p:nvPr/>
        </p:nvPicPr>
        <p:blipFill>
          <a:blip r:embed="rId3">
            <a:alphaModFix/>
          </a:blip>
          <a:stretch>
            <a:fillRect/>
          </a:stretch>
        </p:blipFill>
        <p:spPr>
          <a:xfrm>
            <a:off x="1537650" y="899225"/>
            <a:ext cx="5715000" cy="3533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43"/>
          <p:cNvPicPr preferRelativeResize="0"/>
          <p:nvPr/>
        </p:nvPicPr>
        <p:blipFill>
          <a:blip r:embed="rId3">
            <a:alphaModFix/>
          </a:blip>
          <a:stretch>
            <a:fillRect/>
          </a:stretch>
        </p:blipFill>
        <p:spPr>
          <a:xfrm>
            <a:off x="1047975" y="457200"/>
            <a:ext cx="6618449" cy="4229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819150" y="549900"/>
            <a:ext cx="7505700" cy="66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Conclusion</a:t>
            </a:r>
            <a:endParaRPr u="sng"/>
          </a:p>
        </p:txBody>
      </p:sp>
      <p:sp>
        <p:nvSpPr>
          <p:cNvPr id="335" name="Google Shape;335;p44"/>
          <p:cNvSpPr txBox="1">
            <a:spLocks noGrp="1"/>
          </p:cNvSpPr>
          <p:nvPr>
            <p:ph type="body" idx="1"/>
          </p:nvPr>
        </p:nvSpPr>
        <p:spPr>
          <a:xfrm>
            <a:off x="819150" y="1307025"/>
            <a:ext cx="7505700" cy="34872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n" sz="2468" dirty="0">
                <a:solidFill>
                  <a:srgbClr val="000000"/>
                </a:solidFill>
              </a:rPr>
              <a:t>A Fake News Classifier should essentially ensure at least the following measure: </a:t>
            </a:r>
            <a:endParaRPr sz="2468" dirty="0">
              <a:solidFill>
                <a:srgbClr val="000000"/>
              </a:solidFill>
            </a:endParaRPr>
          </a:p>
          <a:p>
            <a:pPr marL="0" lvl="0" indent="0" algn="l" rtl="0">
              <a:lnSpc>
                <a:spcPct val="105000"/>
              </a:lnSpc>
              <a:spcBef>
                <a:spcPts val="0"/>
              </a:spcBef>
              <a:spcAft>
                <a:spcPts val="0"/>
              </a:spcAft>
              <a:buSzPts val="440"/>
              <a:buNone/>
            </a:pPr>
            <a:endParaRPr sz="2468" dirty="0">
              <a:solidFill>
                <a:srgbClr val="000000"/>
              </a:solidFill>
            </a:endParaRPr>
          </a:p>
          <a:p>
            <a:pPr marL="457200" lvl="0" indent="-385318" algn="l" rtl="0">
              <a:lnSpc>
                <a:spcPct val="105000"/>
              </a:lnSpc>
              <a:spcBef>
                <a:spcPts val="0"/>
              </a:spcBef>
              <a:spcAft>
                <a:spcPts val="0"/>
              </a:spcAft>
              <a:buClr>
                <a:srgbClr val="000000"/>
              </a:buClr>
              <a:buSzPts val="2468"/>
              <a:buAutoNum type="arabicParenR"/>
            </a:pPr>
            <a:r>
              <a:rPr lang="en" sz="2468" dirty="0">
                <a:solidFill>
                  <a:srgbClr val="000000"/>
                </a:solidFill>
              </a:rPr>
              <a:t>High accuracy</a:t>
            </a:r>
            <a:endParaRPr sz="2468" dirty="0">
              <a:solidFill>
                <a:srgbClr val="000000"/>
              </a:solidFill>
            </a:endParaRPr>
          </a:p>
          <a:p>
            <a:pPr marL="457200" lvl="0" indent="-385318" algn="l" rtl="0">
              <a:lnSpc>
                <a:spcPct val="105000"/>
              </a:lnSpc>
              <a:spcBef>
                <a:spcPts val="0"/>
              </a:spcBef>
              <a:spcAft>
                <a:spcPts val="0"/>
              </a:spcAft>
              <a:buClr>
                <a:srgbClr val="000000"/>
              </a:buClr>
              <a:buSzPts val="2468"/>
              <a:buAutoNum type="arabicParenR"/>
            </a:pPr>
            <a:r>
              <a:rPr lang="en" sz="2468" dirty="0">
                <a:solidFill>
                  <a:srgbClr val="000000"/>
                </a:solidFill>
              </a:rPr>
              <a:t>The number of False Negatives must be minimum. </a:t>
            </a:r>
            <a:endParaRPr sz="2468" dirty="0">
              <a:solidFill>
                <a:srgbClr val="000000"/>
              </a:solidFill>
            </a:endParaRPr>
          </a:p>
          <a:p>
            <a:pPr marL="0" lvl="0" indent="0" algn="l" rtl="0">
              <a:lnSpc>
                <a:spcPct val="105000"/>
              </a:lnSpc>
              <a:spcBef>
                <a:spcPts val="0"/>
              </a:spcBef>
              <a:spcAft>
                <a:spcPts val="0"/>
              </a:spcAft>
              <a:buSzPts val="440"/>
              <a:buNone/>
            </a:pPr>
            <a:endParaRPr sz="2468" dirty="0">
              <a:solidFill>
                <a:srgbClr val="000000"/>
              </a:solidFill>
            </a:endParaRPr>
          </a:p>
          <a:p>
            <a:pPr marL="0" lvl="0" indent="0" algn="l" rtl="0">
              <a:lnSpc>
                <a:spcPct val="105000"/>
              </a:lnSpc>
              <a:spcBef>
                <a:spcPts val="0"/>
              </a:spcBef>
              <a:spcAft>
                <a:spcPts val="0"/>
              </a:spcAft>
              <a:buSzPts val="440"/>
              <a:buNone/>
            </a:pPr>
            <a:endParaRPr sz="1860" dirty="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757E-1E9C-F849-90D1-F2055D2CEED8}"/>
              </a:ext>
            </a:extLst>
          </p:cNvPr>
          <p:cNvSpPr>
            <a:spLocks noGrp="1"/>
          </p:cNvSpPr>
          <p:nvPr>
            <p:ph type="title"/>
          </p:nvPr>
        </p:nvSpPr>
        <p:spPr>
          <a:xfrm>
            <a:off x="512064" y="377190"/>
            <a:ext cx="6447501" cy="393192"/>
          </a:xfrm>
        </p:spPr>
        <p:txBody>
          <a:bodyPr>
            <a:normAutofit fontScale="90000"/>
          </a:bodyPr>
          <a:lstStyle/>
          <a:p>
            <a:r>
              <a:rPr lang="en-US" u="sng" dirty="0"/>
              <a:t>Examining the dataset (continued)</a:t>
            </a:r>
          </a:p>
        </p:txBody>
      </p:sp>
      <p:pic>
        <p:nvPicPr>
          <p:cNvPr id="5" name="Content Placeholder 4" descr="Graphical user interface&#10;&#10;Description automatically generated">
            <a:extLst>
              <a:ext uri="{FF2B5EF4-FFF2-40B4-BE49-F238E27FC236}">
                <a16:creationId xmlns:a16="http://schemas.microsoft.com/office/drawing/2014/main" id="{C06948DA-6BA9-AA42-9B51-1312565BC946}"/>
              </a:ext>
            </a:extLst>
          </p:cNvPr>
          <p:cNvPicPr>
            <a:picLocks noGrp="1" noChangeAspect="1"/>
          </p:cNvPicPr>
          <p:nvPr>
            <p:ph idx="1"/>
          </p:nvPr>
        </p:nvPicPr>
        <p:blipFill rotWithShape="1">
          <a:blip r:embed="rId2"/>
          <a:srcRect l="9331" t="32679" r="9360" b="32833"/>
          <a:stretch/>
        </p:blipFill>
        <p:spPr>
          <a:xfrm>
            <a:off x="917211" y="2900935"/>
            <a:ext cx="7036585" cy="1865375"/>
          </a:xfrm>
        </p:spPr>
        <p:style>
          <a:lnRef idx="2">
            <a:schemeClr val="dk1">
              <a:shade val="50000"/>
            </a:schemeClr>
          </a:lnRef>
          <a:fillRef idx="1">
            <a:schemeClr val="dk1"/>
          </a:fillRef>
          <a:effectRef idx="0">
            <a:schemeClr val="dk1"/>
          </a:effectRef>
          <a:fontRef idx="minor">
            <a:schemeClr val="lt1"/>
          </a:fontRef>
        </p:style>
      </p:pic>
      <p:sp>
        <p:nvSpPr>
          <p:cNvPr id="6" name="TextBox 5">
            <a:extLst>
              <a:ext uri="{FF2B5EF4-FFF2-40B4-BE49-F238E27FC236}">
                <a16:creationId xmlns:a16="http://schemas.microsoft.com/office/drawing/2014/main" id="{429F81FA-548D-8544-938E-4648DA6338F1}"/>
              </a:ext>
            </a:extLst>
          </p:cNvPr>
          <p:cNvSpPr txBox="1"/>
          <p:nvPr/>
        </p:nvSpPr>
        <p:spPr>
          <a:xfrm>
            <a:off x="512064" y="1051560"/>
            <a:ext cx="7973568" cy="646331"/>
          </a:xfrm>
          <a:prstGeom prst="rect">
            <a:avLst/>
          </a:prstGeom>
          <a:noFill/>
        </p:spPr>
        <p:txBody>
          <a:bodyPr wrap="square" rtlCol="0">
            <a:spAutoFit/>
          </a:bodyPr>
          <a:lstStyle/>
          <a:p>
            <a:r>
              <a:rPr lang="en-US" dirty="0"/>
              <a:t>The below code snippet shows that:</a:t>
            </a:r>
          </a:p>
          <a:p>
            <a:endParaRPr lang="en-US" dirty="0"/>
          </a:p>
        </p:txBody>
      </p:sp>
      <p:graphicFrame>
        <p:nvGraphicFramePr>
          <p:cNvPr id="7" name="Table 7">
            <a:extLst>
              <a:ext uri="{FF2B5EF4-FFF2-40B4-BE49-F238E27FC236}">
                <a16:creationId xmlns:a16="http://schemas.microsoft.com/office/drawing/2014/main" id="{2804516A-D402-6F4C-93E1-2CBE11FA4E4C}"/>
              </a:ext>
            </a:extLst>
          </p:cNvPr>
          <p:cNvGraphicFramePr>
            <a:graphicFrameLocks noGrp="1"/>
          </p:cNvGraphicFramePr>
          <p:nvPr>
            <p:extLst>
              <p:ext uri="{D42A27DB-BD31-4B8C-83A1-F6EECF244321}">
                <p14:modId xmlns:p14="http://schemas.microsoft.com/office/powerpoint/2010/main" val="3493975386"/>
              </p:ext>
            </p:extLst>
          </p:nvPr>
        </p:nvGraphicFramePr>
        <p:xfrm>
          <a:off x="1130808" y="1614014"/>
          <a:ext cx="6376416" cy="882298"/>
        </p:xfrm>
        <a:graphic>
          <a:graphicData uri="http://schemas.openxmlformats.org/drawingml/2006/table">
            <a:tbl>
              <a:tblPr firstRow="1" bandRow="1">
                <a:tableStyleId>{9D7B26C5-4107-4FEC-AEDC-1716B250A1EF}</a:tableStyleId>
              </a:tblPr>
              <a:tblGrid>
                <a:gridCol w="3188208">
                  <a:extLst>
                    <a:ext uri="{9D8B030D-6E8A-4147-A177-3AD203B41FA5}">
                      <a16:colId xmlns:a16="http://schemas.microsoft.com/office/drawing/2014/main" val="3581379012"/>
                    </a:ext>
                  </a:extLst>
                </a:gridCol>
                <a:gridCol w="3188208">
                  <a:extLst>
                    <a:ext uri="{9D8B030D-6E8A-4147-A177-3AD203B41FA5}">
                      <a16:colId xmlns:a16="http://schemas.microsoft.com/office/drawing/2014/main" val="2661171110"/>
                    </a:ext>
                  </a:extLst>
                </a:gridCol>
              </a:tblGrid>
              <a:tr h="441149">
                <a:tc>
                  <a:txBody>
                    <a:bodyPr/>
                    <a:lstStyle/>
                    <a:p>
                      <a:pPr algn="ctr"/>
                      <a:r>
                        <a:rPr lang="en-US" u="sng" dirty="0"/>
                        <a:t>Total Words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u="sng" dirty="0"/>
                        <a:t>Total Unique Words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7915103"/>
                  </a:ext>
                </a:extLst>
              </a:tr>
              <a:tr h="441149">
                <a:tc>
                  <a:txBody>
                    <a:bodyPr/>
                    <a:lstStyle/>
                    <a:p>
                      <a:pPr algn="ctr"/>
                      <a:r>
                        <a:rPr lang="en-US" dirty="0"/>
                        <a:t>6,83,32,444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668426"/>
                  </a:ext>
                </a:extLst>
              </a:tr>
            </a:tbl>
          </a:graphicData>
        </a:graphic>
      </p:graphicFrame>
    </p:spTree>
    <p:extLst>
      <p:ext uri="{BB962C8B-B14F-4D97-AF65-F5344CB8AC3E}">
        <p14:creationId xmlns:p14="http://schemas.microsoft.com/office/powerpoint/2010/main" val="1324545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0500EB27-BA85-C748-8B8B-9EA002A78AAF}"/>
              </a:ext>
            </a:extLst>
          </p:cNvPr>
          <p:cNvGraphicFramePr/>
          <p:nvPr>
            <p:extLst>
              <p:ext uri="{D42A27DB-BD31-4B8C-83A1-F6EECF244321}">
                <p14:modId xmlns:p14="http://schemas.microsoft.com/office/powerpoint/2010/main" val="1766384569"/>
              </p:ext>
            </p:extLst>
          </p:nvPr>
        </p:nvGraphicFramePr>
        <p:xfrm>
          <a:off x="819150" y="843200"/>
          <a:ext cx="7505700" cy="3595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CE61A717-128A-D342-A65F-1BE65CB686B0}"/>
              </a:ext>
            </a:extLst>
          </p:cNvPr>
          <p:cNvSpPr txBox="1"/>
          <p:nvPr/>
        </p:nvSpPr>
        <p:spPr>
          <a:xfrm>
            <a:off x="447011" y="381634"/>
            <a:ext cx="7771957" cy="646331"/>
          </a:xfrm>
          <a:prstGeom prst="rect">
            <a:avLst/>
          </a:prstGeom>
          <a:noFill/>
        </p:spPr>
        <p:txBody>
          <a:bodyPr wrap="square" rtlCol="0">
            <a:spAutoFit/>
          </a:bodyPr>
          <a:lstStyle/>
          <a:p>
            <a:r>
              <a:rPr lang="en-IN" dirty="0"/>
              <a:t>We have made some concrete conclusions at the end of our experiments:  </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D66D0B4-5631-7C47-B98A-555365141586}"/>
              </a:ext>
            </a:extLst>
          </p:cNvPr>
          <p:cNvGraphicFramePr/>
          <p:nvPr>
            <p:extLst>
              <p:ext uri="{D42A27DB-BD31-4B8C-83A1-F6EECF244321}">
                <p14:modId xmlns:p14="http://schemas.microsoft.com/office/powerpoint/2010/main" val="2235773956"/>
              </p:ext>
            </p:extLst>
          </p:nvPr>
        </p:nvGraphicFramePr>
        <p:xfrm>
          <a:off x="819150" y="867300"/>
          <a:ext cx="7505700" cy="3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8FA3D6D-8814-9D49-BC32-B37AF6EC8F82}"/>
              </a:ext>
            </a:extLst>
          </p:cNvPr>
          <p:cNvGraphicFramePr/>
          <p:nvPr>
            <p:extLst>
              <p:ext uri="{D42A27DB-BD31-4B8C-83A1-F6EECF244321}">
                <p14:modId xmlns:p14="http://schemas.microsoft.com/office/powerpoint/2010/main" val="1947496221"/>
              </p:ext>
            </p:extLst>
          </p:nvPr>
        </p:nvGraphicFramePr>
        <p:xfrm>
          <a:off x="850605" y="1158949"/>
          <a:ext cx="7804298" cy="2434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73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4303" y="-6350"/>
            <a:ext cx="3575050" cy="5149850"/>
            <a:chOff x="7425267" y="-8467"/>
            <a:chExt cx="4766733" cy="6866467"/>
          </a:xfrm>
        </p:grpSpPr>
        <p:cxnSp>
          <p:nvCxnSpPr>
            <p:cNvPr id="12" name="Straight Connector 11">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6968" y="0"/>
            <a:ext cx="483703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AB285DC-E02B-4943-8909-1E92B45429C5}"/>
              </a:ext>
            </a:extLst>
          </p:cNvPr>
          <p:cNvGraphicFramePr>
            <a:graphicFrameLocks noGrp="1"/>
          </p:cNvGraphicFramePr>
          <p:nvPr>
            <p:ph idx="1"/>
            <p:extLst>
              <p:ext uri="{D42A27DB-BD31-4B8C-83A1-F6EECF244321}">
                <p14:modId xmlns:p14="http://schemas.microsoft.com/office/powerpoint/2010/main" val="234785373"/>
              </p:ext>
            </p:extLst>
          </p:nvPr>
        </p:nvGraphicFramePr>
        <p:xfrm>
          <a:off x="1097280" y="708423"/>
          <a:ext cx="7561737" cy="3617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706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BF1F-3FDE-F24B-B4E5-4E89C153097C}"/>
              </a:ext>
            </a:extLst>
          </p:cNvPr>
          <p:cNvSpPr>
            <a:spLocks noGrp="1"/>
          </p:cNvSpPr>
          <p:nvPr>
            <p:ph type="title"/>
          </p:nvPr>
        </p:nvSpPr>
        <p:spPr>
          <a:xfrm>
            <a:off x="508001" y="265815"/>
            <a:ext cx="6447501" cy="499730"/>
          </a:xfrm>
        </p:spPr>
        <p:txBody>
          <a:bodyPr>
            <a:normAutofit/>
          </a:bodyPr>
          <a:lstStyle/>
          <a:p>
            <a:r>
              <a:rPr lang="en-US" sz="2400" u="sng" dirty="0"/>
              <a:t>Data Pre-Processing</a:t>
            </a:r>
            <a:endParaRPr lang="en-US" dirty="0"/>
          </a:p>
        </p:txBody>
      </p:sp>
      <p:sp>
        <p:nvSpPr>
          <p:cNvPr id="3" name="Content Placeholder 2">
            <a:extLst>
              <a:ext uri="{FF2B5EF4-FFF2-40B4-BE49-F238E27FC236}">
                <a16:creationId xmlns:a16="http://schemas.microsoft.com/office/drawing/2014/main" id="{3EA58D81-13EE-5344-9EB2-FFBADBB25131}"/>
              </a:ext>
            </a:extLst>
          </p:cNvPr>
          <p:cNvSpPr>
            <a:spLocks noGrp="1"/>
          </p:cNvSpPr>
          <p:nvPr>
            <p:ph idx="1"/>
          </p:nvPr>
        </p:nvSpPr>
        <p:spPr>
          <a:xfrm>
            <a:off x="220922" y="765545"/>
            <a:ext cx="8604101" cy="3492241"/>
          </a:xfrm>
        </p:spPr>
        <p:txBody>
          <a:bodyPr/>
          <a:lstStyle/>
          <a:p>
            <a:pPr marL="0" indent="0">
              <a:buNone/>
            </a:pPr>
            <a:r>
              <a:rPr lang="en-US" sz="1800" dirty="0"/>
              <a:t>1. </a:t>
            </a:r>
            <a:r>
              <a:rPr lang="en-US" sz="1800" i="1" dirty="0"/>
              <a:t>Missing Data Imputation </a:t>
            </a:r>
          </a:p>
          <a:p>
            <a:pPr marL="0" indent="0">
              <a:buNone/>
            </a:pPr>
            <a:r>
              <a:rPr lang="en-IN" dirty="0"/>
              <a:t>Datasets may have missing values, and this can cause problems for many Machine Learning algorithms. As such, it is good practice to identify and replace missing values for each column in the input data prior to modelling the prediction task. </a:t>
            </a:r>
            <a:endParaRPr lang="en-IN" b="1" dirty="0"/>
          </a:p>
          <a:p>
            <a:pPr marL="0" indent="0">
              <a:buNone/>
            </a:pPr>
            <a:endParaRPr lang="en-US" dirty="0"/>
          </a:p>
          <a:p>
            <a:pPr marL="342900" indent="-342900">
              <a:buFont typeface="+mj-lt"/>
              <a:buAutoNum type="arabicPeriod"/>
            </a:pPr>
            <a:endParaRPr lang="en-US" dirty="0"/>
          </a:p>
        </p:txBody>
      </p:sp>
      <p:pic>
        <p:nvPicPr>
          <p:cNvPr id="6" name="Picture 5">
            <a:extLst>
              <a:ext uri="{FF2B5EF4-FFF2-40B4-BE49-F238E27FC236}">
                <a16:creationId xmlns:a16="http://schemas.microsoft.com/office/drawing/2014/main" id="{650976B9-10E9-B64C-98F8-50F43C79BF79}"/>
              </a:ext>
            </a:extLst>
          </p:cNvPr>
          <p:cNvPicPr>
            <a:picLocks noChangeAspect="1"/>
          </p:cNvPicPr>
          <p:nvPr/>
        </p:nvPicPr>
        <p:blipFill>
          <a:blip r:embed="rId2"/>
          <a:stretch>
            <a:fillRect/>
          </a:stretch>
        </p:blipFill>
        <p:spPr>
          <a:xfrm>
            <a:off x="318977" y="2083982"/>
            <a:ext cx="3912782" cy="2793704"/>
          </a:xfrm>
          <a:prstGeom prst="rect">
            <a:avLst/>
          </a:prstGeom>
          <a:ln/>
        </p:spPr>
        <p:style>
          <a:lnRef idx="2">
            <a:schemeClr val="dk1">
              <a:shade val="50000"/>
            </a:schemeClr>
          </a:lnRef>
          <a:fillRef idx="1">
            <a:schemeClr val="dk1"/>
          </a:fillRef>
          <a:effectRef idx="0">
            <a:schemeClr val="dk1"/>
          </a:effectRef>
          <a:fontRef idx="minor">
            <a:schemeClr val="lt1"/>
          </a:fontRef>
        </p:style>
      </p:pic>
      <p:pic>
        <p:nvPicPr>
          <p:cNvPr id="7" name="Picture 6">
            <a:extLst>
              <a:ext uri="{FF2B5EF4-FFF2-40B4-BE49-F238E27FC236}">
                <a16:creationId xmlns:a16="http://schemas.microsoft.com/office/drawing/2014/main" id="{07AA7794-4FA1-E548-AF4B-CFE23D4D4E75}"/>
              </a:ext>
            </a:extLst>
          </p:cNvPr>
          <p:cNvPicPr>
            <a:picLocks noChangeAspect="1"/>
          </p:cNvPicPr>
          <p:nvPr/>
        </p:nvPicPr>
        <p:blipFill>
          <a:blip r:embed="rId3"/>
          <a:stretch>
            <a:fillRect/>
          </a:stretch>
        </p:blipFill>
        <p:spPr>
          <a:xfrm>
            <a:off x="4420783" y="2083982"/>
            <a:ext cx="4042734" cy="2793704"/>
          </a:xfrm>
          <a:prstGeom prst="rect">
            <a:avLst/>
          </a:prstGeom>
          <a:ln/>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1227834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AAFD301-9BE4-B943-804B-99D481607AC5}"/>
              </a:ext>
            </a:extLst>
          </p:cNvPr>
          <p:cNvPicPr>
            <a:picLocks noChangeAspect="1"/>
          </p:cNvPicPr>
          <p:nvPr/>
        </p:nvPicPr>
        <p:blipFill rotWithShape="1">
          <a:blip r:embed="rId3"/>
          <a:srcRect l="12532" t="29974" r="47153" b="33437"/>
          <a:stretch/>
        </p:blipFill>
        <p:spPr>
          <a:xfrm>
            <a:off x="1152144" y="758952"/>
            <a:ext cx="6766560" cy="3118104"/>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4" name="TextBox 3">
            <a:extLst>
              <a:ext uri="{FF2B5EF4-FFF2-40B4-BE49-F238E27FC236}">
                <a16:creationId xmlns:a16="http://schemas.microsoft.com/office/drawing/2014/main" id="{E09BC7C8-2951-9749-85F2-D72CBCD52CC0}"/>
              </a:ext>
            </a:extLst>
          </p:cNvPr>
          <p:cNvSpPr txBox="1"/>
          <p:nvPr/>
        </p:nvSpPr>
        <p:spPr>
          <a:xfrm>
            <a:off x="512064" y="4169664"/>
            <a:ext cx="8238744" cy="369332"/>
          </a:xfrm>
          <a:prstGeom prst="rect">
            <a:avLst/>
          </a:prstGeom>
          <a:noFill/>
        </p:spPr>
        <p:txBody>
          <a:bodyPr wrap="square" rtlCol="0">
            <a:spAutoFit/>
          </a:bodyPr>
          <a:lstStyle/>
          <a:p>
            <a:r>
              <a:rPr lang="en-US" dirty="0"/>
              <a:t>Why is Missing Data Imputation required?</a:t>
            </a:r>
          </a:p>
        </p:txBody>
      </p:sp>
    </p:spTree>
    <p:extLst>
      <p:ext uri="{BB962C8B-B14F-4D97-AF65-F5344CB8AC3E}">
        <p14:creationId xmlns:p14="http://schemas.microsoft.com/office/powerpoint/2010/main" val="1242522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0943-E1FB-274E-8948-7D1F10972E95}"/>
              </a:ext>
            </a:extLst>
          </p:cNvPr>
          <p:cNvSpPr>
            <a:spLocks noGrp="1"/>
          </p:cNvSpPr>
          <p:nvPr>
            <p:ph type="title"/>
          </p:nvPr>
        </p:nvSpPr>
        <p:spPr>
          <a:xfrm>
            <a:off x="508001" y="457200"/>
            <a:ext cx="6447501" cy="616688"/>
          </a:xfrm>
        </p:spPr>
        <p:txBody>
          <a:bodyPr>
            <a:normAutofit/>
          </a:bodyPr>
          <a:lstStyle/>
          <a:p>
            <a:r>
              <a:rPr lang="en-US" sz="2400" u="sng" dirty="0"/>
              <a:t>Data Pre-Processing (continued)</a:t>
            </a:r>
            <a:endParaRPr lang="en-US" sz="2400" dirty="0"/>
          </a:p>
        </p:txBody>
      </p:sp>
      <p:sp>
        <p:nvSpPr>
          <p:cNvPr id="3" name="Content Placeholder 2">
            <a:extLst>
              <a:ext uri="{FF2B5EF4-FFF2-40B4-BE49-F238E27FC236}">
                <a16:creationId xmlns:a16="http://schemas.microsoft.com/office/drawing/2014/main" id="{49D94312-A454-A14D-B5C6-C67779AE67E1}"/>
              </a:ext>
            </a:extLst>
          </p:cNvPr>
          <p:cNvSpPr>
            <a:spLocks noGrp="1"/>
          </p:cNvSpPr>
          <p:nvPr>
            <p:ph idx="1"/>
          </p:nvPr>
        </p:nvSpPr>
        <p:spPr>
          <a:xfrm>
            <a:off x="508001" y="1212111"/>
            <a:ext cx="7562111" cy="467833"/>
          </a:xfrm>
        </p:spPr>
        <p:txBody>
          <a:bodyPr>
            <a:normAutofit fontScale="85000" lnSpcReduction="10000"/>
          </a:bodyPr>
          <a:lstStyle/>
          <a:p>
            <a:pPr marL="0" indent="0">
              <a:buNone/>
            </a:pPr>
            <a:r>
              <a:rPr lang="en-US" sz="2100" dirty="0"/>
              <a:t>2. Merging the attributes into one column for preprocessing the text</a:t>
            </a:r>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934741D5-C8BD-0545-B061-262C8946069C}"/>
              </a:ext>
            </a:extLst>
          </p:cNvPr>
          <p:cNvPicPr>
            <a:picLocks noChangeAspect="1"/>
          </p:cNvPicPr>
          <p:nvPr/>
        </p:nvPicPr>
        <p:blipFill rotWithShape="1">
          <a:blip r:embed="rId2"/>
          <a:srcRect l="12403" t="40517" r="11240" b="20879"/>
          <a:stretch/>
        </p:blipFill>
        <p:spPr>
          <a:xfrm>
            <a:off x="627321" y="1818167"/>
            <a:ext cx="7921256" cy="2868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827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531628" y="372140"/>
            <a:ext cx="7411032" cy="446567"/>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3200" u="sng" dirty="0"/>
              <a:t>Data Pre-Processing (continued)</a:t>
            </a:r>
          </a:p>
        </p:txBody>
      </p:sp>
      <p:sp>
        <p:nvSpPr>
          <p:cNvPr id="141" name="Google Shape;141;p15"/>
          <p:cNvSpPr txBox="1">
            <a:spLocks noGrp="1"/>
          </p:cNvSpPr>
          <p:nvPr>
            <p:ph type="body" idx="1"/>
          </p:nvPr>
        </p:nvSpPr>
        <p:spPr>
          <a:xfrm>
            <a:off x="148856" y="1026773"/>
            <a:ext cx="8503671" cy="531627"/>
          </a:xfrm>
          <a:prstGeom prst="rect">
            <a:avLst/>
          </a:prstGeom>
        </p:spPr>
        <p:txBody>
          <a:bodyPr spcFirstLastPara="1" vert="horz" lIns="91440" tIns="45720" rIns="91440" bIns="45720" rtlCol="0" anchorCtr="0">
            <a:normAutofit/>
          </a:bodyPr>
          <a:lstStyle/>
          <a:p>
            <a:pPr marL="127000" lvl="0" indent="0" defTabSz="457200">
              <a:spcBef>
                <a:spcPts val="1000"/>
              </a:spcBef>
              <a:buSzPct val="80000"/>
              <a:buNone/>
            </a:pPr>
            <a:r>
              <a:rPr lang="en-US" sz="1800" i="1" dirty="0"/>
              <a:t>3. Using a Regex to remove special characters</a:t>
            </a:r>
            <a:endParaRPr lang="en-US" sz="1800" dirty="0">
              <a:sym typeface="Arial"/>
            </a:endParaRPr>
          </a:p>
          <a:p>
            <a:pPr marL="457200" lvl="0" indent="0" defTabSz="457200">
              <a:spcBef>
                <a:spcPts val="1000"/>
              </a:spcBef>
              <a:buSzPct val="80000"/>
              <a:buFont typeface="Wingdings 3" charset="2"/>
              <a:buChar char=""/>
            </a:pPr>
            <a:endParaRPr lang="en-US" i="1" dirty="0"/>
          </a:p>
          <a:p>
            <a:pPr marL="457200" lvl="0" indent="0" defTabSz="457200">
              <a:spcBef>
                <a:spcPts val="1000"/>
              </a:spcBef>
              <a:buSzPct val="80000"/>
              <a:buFont typeface="Wingdings 3" charset="2"/>
              <a:buChar char=""/>
            </a:pPr>
            <a:endParaRPr lang="en-US" i="1" dirty="0"/>
          </a:p>
          <a:p>
            <a:pPr marL="0" lvl="0" indent="0" defTabSz="457200">
              <a:spcBef>
                <a:spcPts val="1000"/>
              </a:spcBef>
              <a:buSzPct val="80000"/>
              <a:buFont typeface="Wingdings 3" charset="2"/>
              <a:buChar char=""/>
            </a:pPr>
            <a:endParaRPr lang="en-US" i="1" dirty="0"/>
          </a:p>
          <a:p>
            <a:pPr marL="457200" lvl="0" indent="0" defTabSz="457200">
              <a:spcBef>
                <a:spcPts val="1000"/>
              </a:spcBef>
              <a:buSzPct val="80000"/>
              <a:buFont typeface="Wingdings 3" charset="2"/>
              <a:buChar char=""/>
            </a:pPr>
            <a:endParaRPr lang="en-US" i="1" dirty="0"/>
          </a:p>
          <a:p>
            <a:pPr marL="0" lvl="0" indent="0" defTabSz="457200">
              <a:spcBef>
                <a:spcPts val="1000"/>
              </a:spcBef>
              <a:buSzPct val="80000"/>
              <a:buFont typeface="Wingdings 3" charset="2"/>
              <a:buChar char=""/>
            </a:pPr>
            <a:endParaRPr lang="en-US" i="1" dirty="0"/>
          </a:p>
          <a:p>
            <a:pPr marL="457200" lvl="0" indent="0" defTabSz="457200">
              <a:spcBef>
                <a:spcPts val="1000"/>
              </a:spcBef>
              <a:buSzPct val="80000"/>
              <a:buFont typeface="Wingdings 3" charset="2"/>
              <a:buChar char=""/>
            </a:pPr>
            <a:endParaRPr lang="en-US" i="1" dirty="0"/>
          </a:p>
        </p:txBody>
      </p:sp>
      <p:pic>
        <p:nvPicPr>
          <p:cNvPr id="3" name="Picture 2" descr="Graphical user interface, text, application&#10;&#10;Description automatically generated">
            <a:extLst>
              <a:ext uri="{FF2B5EF4-FFF2-40B4-BE49-F238E27FC236}">
                <a16:creationId xmlns:a16="http://schemas.microsoft.com/office/drawing/2014/main" id="{69E10209-2614-0647-9193-F5FD0DBD75D6}"/>
              </a:ext>
            </a:extLst>
          </p:cNvPr>
          <p:cNvPicPr>
            <a:picLocks noChangeAspect="1"/>
          </p:cNvPicPr>
          <p:nvPr/>
        </p:nvPicPr>
        <p:blipFill rotWithShape="1">
          <a:blip r:embed="rId3"/>
          <a:srcRect l="10338" t="41378" r="10077" b="28148"/>
          <a:stretch/>
        </p:blipFill>
        <p:spPr>
          <a:xfrm>
            <a:off x="531629" y="1766467"/>
            <a:ext cx="8120898" cy="2630672"/>
          </a:xfrm>
          <a:prstGeom prst="rect">
            <a:avLst/>
          </a:prstGeom>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{CD9DEED1-AD2C-BE43-AD42-DB4C43B56FA6}tf10001060_mac</Template>
  <TotalTime>1339</TotalTime>
  <Words>1089</Words>
  <Application>Microsoft Macintosh PowerPoint</Application>
  <PresentationFormat>On-screen Show (16:9)</PresentationFormat>
  <Paragraphs>124</Paragraphs>
  <Slides>42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Trebuchet MS</vt:lpstr>
      <vt:lpstr>Wingdings 3</vt:lpstr>
      <vt:lpstr>Times New Roman</vt:lpstr>
      <vt:lpstr>Nunito</vt:lpstr>
      <vt:lpstr>Calibri</vt:lpstr>
      <vt:lpstr>Facet</vt:lpstr>
      <vt:lpstr>Fake News Detection</vt:lpstr>
      <vt:lpstr>Introduction</vt:lpstr>
      <vt:lpstr>Examining the Dataset</vt:lpstr>
      <vt:lpstr>Examining the dataset (continued)</vt:lpstr>
      <vt:lpstr>PowerPoint Presentation</vt:lpstr>
      <vt:lpstr>Data Pre-Processing</vt:lpstr>
      <vt:lpstr>PowerPoint Presentation</vt:lpstr>
      <vt:lpstr>Data Pre-Processing (continued)</vt:lpstr>
      <vt:lpstr>Data Pre-Processing (continued)</vt:lpstr>
      <vt:lpstr>PowerPoint Presentation</vt:lpstr>
      <vt:lpstr>Data Pre-Processing (Continued) </vt:lpstr>
      <vt:lpstr>PowerPoint Presentation</vt:lpstr>
      <vt:lpstr>Data Pre-Processing (Continued)</vt:lpstr>
      <vt:lpstr>Data Pre-Processing (Continued)</vt:lpstr>
      <vt:lpstr>8. TF-IDF Transformation</vt:lpstr>
      <vt:lpstr>Top 20 unigrams before stop words removed  Stop words like “the”, ”to”, ”of”, ”and”, etc. are amongst the most frequent words present in the dataset</vt:lpstr>
      <vt:lpstr>Top 20 Unigrams after stop words removal  Words like “said”, “mr”, “trump”, “new”, “people”,”year” etc are most frequent</vt:lpstr>
      <vt:lpstr>Top 20 bigrams before removing stop words </vt:lpstr>
      <vt:lpstr>Top 20 bigrams after removing stop words</vt:lpstr>
      <vt:lpstr>PowerPoint Presentation</vt:lpstr>
      <vt:lpstr>PowerPoint Presentation</vt:lpstr>
      <vt:lpstr>Models Applied  We have applied models with 2 approaches to data cleaning:   Approach 1: In the first approach, we have selected only one feature i.e the news text and have directly done TF-IDF vectorization after removing punctuation marks and eliminating rows with null values from the text.  Approach 2: In the second approach, we have followed the steps of removal of stop words, replacing null values with spaces, lemmatization, and combined all attributes including “author” , “text” and “title” into one column.  The difference of results from these approaches shall be indicating how important good NLP techniques are and how cleaning techniques like lemmatization and removal of stop words can impact the performance of models. </vt:lpstr>
      <vt:lpstr>1. Passive Aggressive Classifier:  </vt:lpstr>
      <vt:lpstr>2. Multi Layer Perceptron  </vt:lpstr>
      <vt:lpstr>3. Logistic Regression  </vt:lpstr>
      <vt:lpstr>4. MultinomialNB   </vt:lpstr>
      <vt:lpstr>5. Decision Tree  </vt:lpstr>
      <vt:lpstr>6. GradientBoostingClassifier </vt:lpstr>
      <vt:lpstr>7. Random Forest Classifier  </vt:lpstr>
      <vt:lpstr>8. KNN </vt:lpstr>
      <vt:lpstr>9. SVM-Linear Kernel   </vt:lpstr>
      <vt:lpstr>PowerPoint Presentation</vt:lpstr>
      <vt:lpstr>11. XGBoost   </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dc:title>
  <cp:lastModifiedBy>Anusha P. Das</cp:lastModifiedBy>
  <cp:revision>37</cp:revision>
  <dcterms:modified xsi:type="dcterms:W3CDTF">2021-04-22T12:55:57Z</dcterms:modified>
</cp:coreProperties>
</file>